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94" r:id="rId3"/>
    <p:sldId id="293" r:id="rId4"/>
    <p:sldId id="295" r:id="rId5"/>
    <p:sldId id="296" r:id="rId6"/>
    <p:sldId id="297" r:id="rId7"/>
    <p:sldId id="298" r:id="rId8"/>
    <p:sldId id="299" r:id="rId9"/>
    <p:sldId id="300" r:id="rId10"/>
    <p:sldId id="301" r:id="rId11"/>
    <p:sldId id="303" r:id="rId12"/>
    <p:sldId id="257" r:id="rId13"/>
    <p:sldId id="259" r:id="rId14"/>
    <p:sldId id="258" r:id="rId15"/>
    <p:sldId id="260" r:id="rId16"/>
    <p:sldId id="261" r:id="rId17"/>
    <p:sldId id="262" r:id="rId18"/>
    <p:sldId id="263" r:id="rId19"/>
    <p:sldId id="264" r:id="rId20"/>
    <p:sldId id="265" r:id="rId21"/>
    <p:sldId id="266" r:id="rId22"/>
    <p:sldId id="267" r:id="rId23"/>
    <p:sldId id="268" r:id="rId24"/>
    <p:sldId id="269" r:id="rId25"/>
    <p:sldId id="270"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71" r:id="rId41"/>
    <p:sldId id="287" r:id="rId42"/>
    <p:sldId id="288" r:id="rId43"/>
    <p:sldId id="289" r:id="rId44"/>
    <p:sldId id="290" r:id="rId45"/>
    <p:sldId id="291" r:id="rId46"/>
    <p:sldId id="292" r:id="rId47"/>
    <p:sldId id="272" r:id="rId48"/>
    <p:sldId id="305"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00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6B71A2-F677-4392-971A-F82425A95614}" type="doc">
      <dgm:prSet loTypeId="urn:microsoft.com/office/officeart/2005/8/layout/hChevron3" loCatId="process" qsTypeId="urn:microsoft.com/office/officeart/2005/8/quickstyle/simple1" qsCatId="simple" csTypeId="urn:microsoft.com/office/officeart/2005/8/colors/colorful5" csCatId="colorful" phldr="1"/>
      <dgm:spPr/>
    </dgm:pt>
    <dgm:pt modelId="{E89C9C61-5C59-4657-8F18-25D4BF1D820C}">
      <dgm:prSet phldrT="[Text]" custT="1"/>
      <dgm:spPr/>
      <dgm:t>
        <a:bodyPr/>
        <a:lstStyle/>
        <a:p>
          <a:r>
            <a:rPr lang="en-US" sz="1800" b="1" dirty="0" smtClean="0">
              <a:solidFill>
                <a:schemeClr val="tx1"/>
              </a:solidFill>
            </a:rPr>
            <a:t>Change in market conditions</a:t>
          </a:r>
          <a:endParaRPr lang="en-US" sz="1800" b="1" dirty="0">
            <a:solidFill>
              <a:schemeClr val="tx1"/>
            </a:solidFill>
          </a:endParaRPr>
        </a:p>
      </dgm:t>
    </dgm:pt>
    <dgm:pt modelId="{4FC73727-AD0C-4458-B722-1D739F1F822C}" type="parTrans" cxnId="{01AD7316-71C3-4286-A12C-49DC27879B69}">
      <dgm:prSet/>
      <dgm:spPr/>
      <dgm:t>
        <a:bodyPr/>
        <a:lstStyle/>
        <a:p>
          <a:endParaRPr lang="en-US" sz="2000" b="1">
            <a:solidFill>
              <a:schemeClr val="tx1"/>
            </a:solidFill>
          </a:endParaRPr>
        </a:p>
      </dgm:t>
    </dgm:pt>
    <dgm:pt modelId="{E6CF9B38-176D-41DD-8488-A456E75DF634}" type="sibTrans" cxnId="{01AD7316-71C3-4286-A12C-49DC27879B69}">
      <dgm:prSet/>
      <dgm:spPr/>
      <dgm:t>
        <a:bodyPr/>
        <a:lstStyle/>
        <a:p>
          <a:endParaRPr lang="en-US" sz="2000" b="1">
            <a:solidFill>
              <a:schemeClr val="tx1"/>
            </a:solidFill>
          </a:endParaRPr>
        </a:p>
      </dgm:t>
    </dgm:pt>
    <dgm:pt modelId="{68A1F0B4-F03F-49DF-B55C-32DC090DB9B7}">
      <dgm:prSet phldrT="[Text]" custT="1"/>
      <dgm:spPr/>
      <dgm:t>
        <a:bodyPr/>
        <a:lstStyle/>
        <a:p>
          <a:r>
            <a:rPr lang="en-US" sz="1800" b="1" dirty="0" smtClean="0">
              <a:solidFill>
                <a:schemeClr val="tx1"/>
              </a:solidFill>
            </a:rPr>
            <a:t>Asset related Loss</a:t>
          </a:r>
          <a:endParaRPr lang="en-US" sz="1800" b="1" dirty="0">
            <a:solidFill>
              <a:schemeClr val="tx1"/>
            </a:solidFill>
          </a:endParaRPr>
        </a:p>
      </dgm:t>
    </dgm:pt>
    <dgm:pt modelId="{0202624E-55D7-4654-9B03-C523AA57636B}" type="parTrans" cxnId="{DC434E24-0EB0-4EA3-9BDE-030BDD89E8BA}">
      <dgm:prSet/>
      <dgm:spPr/>
      <dgm:t>
        <a:bodyPr/>
        <a:lstStyle/>
        <a:p>
          <a:endParaRPr lang="en-US" sz="2000" b="1">
            <a:solidFill>
              <a:schemeClr val="tx1"/>
            </a:solidFill>
          </a:endParaRPr>
        </a:p>
      </dgm:t>
    </dgm:pt>
    <dgm:pt modelId="{C846B7B0-61BE-46A6-A3FD-1CD34EF0A544}" type="sibTrans" cxnId="{DC434E24-0EB0-4EA3-9BDE-030BDD89E8BA}">
      <dgm:prSet/>
      <dgm:spPr/>
      <dgm:t>
        <a:bodyPr/>
        <a:lstStyle/>
        <a:p>
          <a:endParaRPr lang="en-US" sz="2000" b="1">
            <a:solidFill>
              <a:schemeClr val="tx1"/>
            </a:solidFill>
          </a:endParaRPr>
        </a:p>
      </dgm:t>
    </dgm:pt>
    <dgm:pt modelId="{DF9466E6-6507-410E-90C8-DAC07DBA524B}">
      <dgm:prSet phldrT="[Text]" custT="1"/>
      <dgm:spPr/>
      <dgm:t>
        <a:bodyPr/>
        <a:lstStyle/>
        <a:p>
          <a:r>
            <a:rPr lang="en-US" sz="1800" b="1" dirty="0" smtClean="0">
              <a:solidFill>
                <a:schemeClr val="tx1"/>
              </a:solidFill>
            </a:rPr>
            <a:t>Regulatory scandal</a:t>
          </a:r>
          <a:endParaRPr lang="en-US" sz="1800" b="1" dirty="0">
            <a:solidFill>
              <a:schemeClr val="tx1"/>
            </a:solidFill>
          </a:endParaRPr>
        </a:p>
      </dgm:t>
    </dgm:pt>
    <dgm:pt modelId="{F2F11EB3-5E72-4781-BC85-EAC20EBD3CFF}" type="parTrans" cxnId="{0B77C31E-9BB9-4467-B8B1-3A214F817FB6}">
      <dgm:prSet/>
      <dgm:spPr/>
      <dgm:t>
        <a:bodyPr/>
        <a:lstStyle/>
        <a:p>
          <a:endParaRPr lang="en-US" sz="2000" b="1">
            <a:solidFill>
              <a:schemeClr val="tx1"/>
            </a:solidFill>
          </a:endParaRPr>
        </a:p>
      </dgm:t>
    </dgm:pt>
    <dgm:pt modelId="{8F044231-811E-4CA4-B8C8-6DF8F07F3A4B}" type="sibTrans" cxnId="{0B77C31E-9BB9-4467-B8B1-3A214F817FB6}">
      <dgm:prSet/>
      <dgm:spPr/>
      <dgm:t>
        <a:bodyPr/>
        <a:lstStyle/>
        <a:p>
          <a:endParaRPr lang="en-US" sz="2000" b="1">
            <a:solidFill>
              <a:schemeClr val="tx1"/>
            </a:solidFill>
          </a:endParaRPr>
        </a:p>
      </dgm:t>
    </dgm:pt>
    <dgm:pt modelId="{CDDF412B-EA33-4214-AA7A-C76912B5C038}">
      <dgm:prSet phldrT="[Text]" custT="1"/>
      <dgm:spPr/>
      <dgm:t>
        <a:bodyPr/>
        <a:lstStyle/>
        <a:p>
          <a:r>
            <a:rPr lang="en-US" sz="1800" b="1" dirty="0" smtClean="0">
              <a:solidFill>
                <a:schemeClr val="tx1"/>
              </a:solidFill>
            </a:rPr>
            <a:t>Accounting Scandal</a:t>
          </a:r>
          <a:endParaRPr lang="en-US" sz="1800" b="1" dirty="0">
            <a:solidFill>
              <a:schemeClr val="tx1"/>
            </a:solidFill>
          </a:endParaRPr>
        </a:p>
      </dgm:t>
    </dgm:pt>
    <dgm:pt modelId="{653EC63D-E658-4EF7-95B9-6B13F0C5A657}" type="parTrans" cxnId="{B85C7730-36CB-4182-A3E4-2189F4E6BFFD}">
      <dgm:prSet/>
      <dgm:spPr/>
      <dgm:t>
        <a:bodyPr/>
        <a:lstStyle/>
        <a:p>
          <a:endParaRPr lang="en-US" sz="2000" b="1">
            <a:solidFill>
              <a:schemeClr val="tx1"/>
            </a:solidFill>
          </a:endParaRPr>
        </a:p>
      </dgm:t>
    </dgm:pt>
    <dgm:pt modelId="{6756FF2A-9025-4FB9-87D5-37724EFD1B08}" type="sibTrans" cxnId="{B85C7730-36CB-4182-A3E4-2189F4E6BFFD}">
      <dgm:prSet/>
      <dgm:spPr/>
      <dgm:t>
        <a:bodyPr/>
        <a:lstStyle/>
        <a:p>
          <a:endParaRPr lang="en-US" sz="2000" b="1">
            <a:solidFill>
              <a:schemeClr val="tx1"/>
            </a:solidFill>
          </a:endParaRPr>
        </a:p>
      </dgm:t>
    </dgm:pt>
    <dgm:pt modelId="{ACFFF241-9BFC-4D01-B0DB-E91FB48E6D03}">
      <dgm:prSet phldrT="[Text]" custT="1"/>
      <dgm:spPr/>
      <dgm:t>
        <a:bodyPr/>
        <a:lstStyle/>
        <a:p>
          <a:r>
            <a:rPr lang="en-US" sz="1800" b="1" dirty="0" smtClean="0">
              <a:solidFill>
                <a:schemeClr val="tx1"/>
              </a:solidFill>
            </a:rPr>
            <a:t>Operational Loss</a:t>
          </a:r>
          <a:endParaRPr lang="en-US" sz="1800" b="1" dirty="0">
            <a:solidFill>
              <a:schemeClr val="tx1"/>
            </a:solidFill>
          </a:endParaRPr>
        </a:p>
      </dgm:t>
    </dgm:pt>
    <dgm:pt modelId="{51E9FE32-4162-4525-860A-C7CE42469C14}" type="parTrans" cxnId="{806A5FB3-1E3E-45E6-9124-5DFB8BBF4863}">
      <dgm:prSet/>
      <dgm:spPr/>
      <dgm:t>
        <a:bodyPr/>
        <a:lstStyle/>
        <a:p>
          <a:endParaRPr lang="en-US" sz="2000" b="1">
            <a:solidFill>
              <a:schemeClr val="tx1"/>
            </a:solidFill>
          </a:endParaRPr>
        </a:p>
      </dgm:t>
    </dgm:pt>
    <dgm:pt modelId="{F3472447-9F82-4C6B-8D39-2DF032A3E426}" type="sibTrans" cxnId="{806A5FB3-1E3E-45E6-9124-5DFB8BBF4863}">
      <dgm:prSet/>
      <dgm:spPr/>
      <dgm:t>
        <a:bodyPr/>
        <a:lstStyle/>
        <a:p>
          <a:endParaRPr lang="en-US" sz="2000" b="1">
            <a:solidFill>
              <a:schemeClr val="tx1"/>
            </a:solidFill>
          </a:endParaRPr>
        </a:p>
      </dgm:t>
    </dgm:pt>
    <dgm:pt modelId="{6A29F4B8-1BA2-4B89-BC64-28A115A00A11}" type="pres">
      <dgm:prSet presAssocID="{B26B71A2-F677-4392-971A-F82425A95614}" presName="Name0" presStyleCnt="0">
        <dgm:presLayoutVars>
          <dgm:dir/>
          <dgm:resizeHandles val="exact"/>
        </dgm:presLayoutVars>
      </dgm:prSet>
      <dgm:spPr/>
    </dgm:pt>
    <dgm:pt modelId="{753AAE77-0AE7-474B-9AD2-DBA9C848A9BE}" type="pres">
      <dgm:prSet presAssocID="{E89C9C61-5C59-4657-8F18-25D4BF1D820C}" presName="parTxOnly" presStyleLbl="node1" presStyleIdx="0" presStyleCnt="5">
        <dgm:presLayoutVars>
          <dgm:bulletEnabled val="1"/>
        </dgm:presLayoutVars>
      </dgm:prSet>
      <dgm:spPr/>
      <dgm:t>
        <a:bodyPr/>
        <a:lstStyle/>
        <a:p>
          <a:endParaRPr lang="en-US"/>
        </a:p>
      </dgm:t>
    </dgm:pt>
    <dgm:pt modelId="{F0B87F20-00AA-4E63-9421-1FADFEEC8B67}" type="pres">
      <dgm:prSet presAssocID="{E6CF9B38-176D-41DD-8488-A456E75DF634}" presName="parSpace" presStyleCnt="0"/>
      <dgm:spPr/>
    </dgm:pt>
    <dgm:pt modelId="{6D6D14CD-8053-4AF8-B636-DBE0332E0666}" type="pres">
      <dgm:prSet presAssocID="{ACFFF241-9BFC-4D01-B0DB-E91FB48E6D03}" presName="parTxOnly" presStyleLbl="node1" presStyleIdx="1" presStyleCnt="5">
        <dgm:presLayoutVars>
          <dgm:bulletEnabled val="1"/>
        </dgm:presLayoutVars>
      </dgm:prSet>
      <dgm:spPr/>
      <dgm:t>
        <a:bodyPr/>
        <a:lstStyle/>
        <a:p>
          <a:endParaRPr lang="en-US"/>
        </a:p>
      </dgm:t>
    </dgm:pt>
    <dgm:pt modelId="{A49B36FC-1612-43FF-98B7-6F2443DE3CCC}" type="pres">
      <dgm:prSet presAssocID="{F3472447-9F82-4C6B-8D39-2DF032A3E426}" presName="parSpace" presStyleCnt="0"/>
      <dgm:spPr/>
    </dgm:pt>
    <dgm:pt modelId="{2D6A3AF5-C4ED-4A94-BDEF-7A1519AF0375}" type="pres">
      <dgm:prSet presAssocID="{68A1F0B4-F03F-49DF-B55C-32DC090DB9B7}" presName="parTxOnly" presStyleLbl="node1" presStyleIdx="2" presStyleCnt="5">
        <dgm:presLayoutVars>
          <dgm:bulletEnabled val="1"/>
        </dgm:presLayoutVars>
      </dgm:prSet>
      <dgm:spPr/>
      <dgm:t>
        <a:bodyPr/>
        <a:lstStyle/>
        <a:p>
          <a:endParaRPr lang="en-US"/>
        </a:p>
      </dgm:t>
    </dgm:pt>
    <dgm:pt modelId="{579942E1-0E1D-4BE8-8DB9-DA6B0BDBC32C}" type="pres">
      <dgm:prSet presAssocID="{C846B7B0-61BE-46A6-A3FD-1CD34EF0A544}" presName="parSpace" presStyleCnt="0"/>
      <dgm:spPr/>
    </dgm:pt>
    <dgm:pt modelId="{20392502-9245-40A4-9D0D-AA344392AFD9}" type="pres">
      <dgm:prSet presAssocID="{DF9466E6-6507-410E-90C8-DAC07DBA524B}" presName="parTxOnly" presStyleLbl="node1" presStyleIdx="3" presStyleCnt="5">
        <dgm:presLayoutVars>
          <dgm:bulletEnabled val="1"/>
        </dgm:presLayoutVars>
      </dgm:prSet>
      <dgm:spPr/>
      <dgm:t>
        <a:bodyPr/>
        <a:lstStyle/>
        <a:p>
          <a:endParaRPr lang="en-US"/>
        </a:p>
      </dgm:t>
    </dgm:pt>
    <dgm:pt modelId="{B98D627A-69CD-4250-BA4B-F4E3DECBB569}" type="pres">
      <dgm:prSet presAssocID="{8F044231-811E-4CA4-B8C8-6DF8F07F3A4B}" presName="parSpace" presStyleCnt="0"/>
      <dgm:spPr/>
    </dgm:pt>
    <dgm:pt modelId="{2891D2D2-20B4-448D-95E5-E2DF2FDBC56D}" type="pres">
      <dgm:prSet presAssocID="{CDDF412B-EA33-4214-AA7A-C76912B5C038}" presName="parTxOnly" presStyleLbl="node1" presStyleIdx="4" presStyleCnt="5">
        <dgm:presLayoutVars>
          <dgm:bulletEnabled val="1"/>
        </dgm:presLayoutVars>
      </dgm:prSet>
      <dgm:spPr/>
      <dgm:t>
        <a:bodyPr/>
        <a:lstStyle/>
        <a:p>
          <a:endParaRPr lang="en-US"/>
        </a:p>
      </dgm:t>
    </dgm:pt>
  </dgm:ptLst>
  <dgm:cxnLst>
    <dgm:cxn modelId="{B6009099-4C5D-4446-91F1-38509A57B939}" type="presOf" srcId="{ACFFF241-9BFC-4D01-B0DB-E91FB48E6D03}" destId="{6D6D14CD-8053-4AF8-B636-DBE0332E0666}" srcOrd="0" destOrd="0" presId="urn:microsoft.com/office/officeart/2005/8/layout/hChevron3"/>
    <dgm:cxn modelId="{812D3FFB-A320-4A5E-A08C-82DC05A7FC12}" type="presOf" srcId="{68A1F0B4-F03F-49DF-B55C-32DC090DB9B7}" destId="{2D6A3AF5-C4ED-4A94-BDEF-7A1519AF0375}" srcOrd="0" destOrd="0" presId="urn:microsoft.com/office/officeart/2005/8/layout/hChevron3"/>
    <dgm:cxn modelId="{DC434E24-0EB0-4EA3-9BDE-030BDD89E8BA}" srcId="{B26B71A2-F677-4392-971A-F82425A95614}" destId="{68A1F0B4-F03F-49DF-B55C-32DC090DB9B7}" srcOrd="2" destOrd="0" parTransId="{0202624E-55D7-4654-9B03-C523AA57636B}" sibTransId="{C846B7B0-61BE-46A6-A3FD-1CD34EF0A544}"/>
    <dgm:cxn modelId="{A286B5B8-1444-4DE0-B556-A462ED7C12F8}" type="presOf" srcId="{E89C9C61-5C59-4657-8F18-25D4BF1D820C}" destId="{753AAE77-0AE7-474B-9AD2-DBA9C848A9BE}" srcOrd="0" destOrd="0" presId="urn:microsoft.com/office/officeart/2005/8/layout/hChevron3"/>
    <dgm:cxn modelId="{0B77C31E-9BB9-4467-B8B1-3A214F817FB6}" srcId="{B26B71A2-F677-4392-971A-F82425A95614}" destId="{DF9466E6-6507-410E-90C8-DAC07DBA524B}" srcOrd="3" destOrd="0" parTransId="{F2F11EB3-5E72-4781-BC85-EAC20EBD3CFF}" sibTransId="{8F044231-811E-4CA4-B8C8-6DF8F07F3A4B}"/>
    <dgm:cxn modelId="{B85C7730-36CB-4182-A3E4-2189F4E6BFFD}" srcId="{B26B71A2-F677-4392-971A-F82425A95614}" destId="{CDDF412B-EA33-4214-AA7A-C76912B5C038}" srcOrd="4" destOrd="0" parTransId="{653EC63D-E658-4EF7-95B9-6B13F0C5A657}" sibTransId="{6756FF2A-9025-4FB9-87D5-37724EFD1B08}"/>
    <dgm:cxn modelId="{F6E8E0F9-0F1E-470C-A87E-D16BEC9164E8}" type="presOf" srcId="{DF9466E6-6507-410E-90C8-DAC07DBA524B}" destId="{20392502-9245-40A4-9D0D-AA344392AFD9}" srcOrd="0" destOrd="0" presId="urn:microsoft.com/office/officeart/2005/8/layout/hChevron3"/>
    <dgm:cxn modelId="{5FAE57B2-04A4-4527-8B11-BAC6146F7F4E}" type="presOf" srcId="{B26B71A2-F677-4392-971A-F82425A95614}" destId="{6A29F4B8-1BA2-4B89-BC64-28A115A00A11}" srcOrd="0" destOrd="0" presId="urn:microsoft.com/office/officeart/2005/8/layout/hChevron3"/>
    <dgm:cxn modelId="{01AD7316-71C3-4286-A12C-49DC27879B69}" srcId="{B26B71A2-F677-4392-971A-F82425A95614}" destId="{E89C9C61-5C59-4657-8F18-25D4BF1D820C}" srcOrd="0" destOrd="0" parTransId="{4FC73727-AD0C-4458-B722-1D739F1F822C}" sibTransId="{E6CF9B38-176D-41DD-8488-A456E75DF634}"/>
    <dgm:cxn modelId="{806A5FB3-1E3E-45E6-9124-5DFB8BBF4863}" srcId="{B26B71A2-F677-4392-971A-F82425A95614}" destId="{ACFFF241-9BFC-4D01-B0DB-E91FB48E6D03}" srcOrd="1" destOrd="0" parTransId="{51E9FE32-4162-4525-860A-C7CE42469C14}" sibTransId="{F3472447-9F82-4C6B-8D39-2DF032A3E426}"/>
    <dgm:cxn modelId="{B1726EEA-926D-4CC8-B1CA-60A8C02AE6DC}" type="presOf" srcId="{CDDF412B-EA33-4214-AA7A-C76912B5C038}" destId="{2891D2D2-20B4-448D-95E5-E2DF2FDBC56D}" srcOrd="0" destOrd="0" presId="urn:microsoft.com/office/officeart/2005/8/layout/hChevron3"/>
    <dgm:cxn modelId="{FFD13411-491B-4550-9653-47D1100B9252}" type="presParOf" srcId="{6A29F4B8-1BA2-4B89-BC64-28A115A00A11}" destId="{753AAE77-0AE7-474B-9AD2-DBA9C848A9BE}" srcOrd="0" destOrd="0" presId="urn:microsoft.com/office/officeart/2005/8/layout/hChevron3"/>
    <dgm:cxn modelId="{3814CF4D-41A5-4623-B4A6-6077168235E6}" type="presParOf" srcId="{6A29F4B8-1BA2-4B89-BC64-28A115A00A11}" destId="{F0B87F20-00AA-4E63-9421-1FADFEEC8B67}" srcOrd="1" destOrd="0" presId="urn:microsoft.com/office/officeart/2005/8/layout/hChevron3"/>
    <dgm:cxn modelId="{BEF80235-626C-4D29-A8A7-AB6B0BB0191B}" type="presParOf" srcId="{6A29F4B8-1BA2-4B89-BC64-28A115A00A11}" destId="{6D6D14CD-8053-4AF8-B636-DBE0332E0666}" srcOrd="2" destOrd="0" presId="urn:microsoft.com/office/officeart/2005/8/layout/hChevron3"/>
    <dgm:cxn modelId="{83B35E9B-A657-4054-9B58-C673012571B6}" type="presParOf" srcId="{6A29F4B8-1BA2-4B89-BC64-28A115A00A11}" destId="{A49B36FC-1612-43FF-98B7-6F2443DE3CCC}" srcOrd="3" destOrd="0" presId="urn:microsoft.com/office/officeart/2005/8/layout/hChevron3"/>
    <dgm:cxn modelId="{59296803-625B-4909-A384-0A3B6CFE0306}" type="presParOf" srcId="{6A29F4B8-1BA2-4B89-BC64-28A115A00A11}" destId="{2D6A3AF5-C4ED-4A94-BDEF-7A1519AF0375}" srcOrd="4" destOrd="0" presId="urn:microsoft.com/office/officeart/2005/8/layout/hChevron3"/>
    <dgm:cxn modelId="{D08E685A-1556-4265-AEFE-09D6D08602D1}" type="presParOf" srcId="{6A29F4B8-1BA2-4B89-BC64-28A115A00A11}" destId="{579942E1-0E1D-4BE8-8DB9-DA6B0BDBC32C}" srcOrd="5" destOrd="0" presId="urn:microsoft.com/office/officeart/2005/8/layout/hChevron3"/>
    <dgm:cxn modelId="{0E425A59-9D40-4798-9044-0156BD57D675}" type="presParOf" srcId="{6A29F4B8-1BA2-4B89-BC64-28A115A00A11}" destId="{20392502-9245-40A4-9D0D-AA344392AFD9}" srcOrd="6" destOrd="0" presId="urn:microsoft.com/office/officeart/2005/8/layout/hChevron3"/>
    <dgm:cxn modelId="{27E56029-4ED8-45FB-92E4-4695031A3416}" type="presParOf" srcId="{6A29F4B8-1BA2-4B89-BC64-28A115A00A11}" destId="{B98D627A-69CD-4250-BA4B-F4E3DECBB569}" srcOrd="7" destOrd="0" presId="urn:microsoft.com/office/officeart/2005/8/layout/hChevron3"/>
    <dgm:cxn modelId="{FD2FCA29-269D-4FCB-8BA6-1476EB736366}" type="presParOf" srcId="{6A29F4B8-1BA2-4B89-BC64-28A115A00A11}" destId="{2891D2D2-20B4-448D-95E5-E2DF2FDBC56D}" srcOrd="8"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D957A9-C8A8-46A5-AB1C-53F530D801FF}" type="doc">
      <dgm:prSet loTypeId="urn:microsoft.com/office/officeart/2005/8/layout/pyramid3" loCatId="pyramid" qsTypeId="urn:microsoft.com/office/officeart/2005/8/quickstyle/simple1" qsCatId="simple" csTypeId="urn:microsoft.com/office/officeart/2005/8/colors/colorful1" csCatId="colorful" phldr="1"/>
      <dgm:spPr/>
    </dgm:pt>
    <dgm:pt modelId="{47D444DE-E94F-484B-9997-91BB7F65A5C1}">
      <dgm:prSet phldrT="[Text]" custT="1"/>
      <dgm:spPr/>
      <dgm:t>
        <a:bodyPr/>
        <a:lstStyle/>
        <a:p>
          <a:r>
            <a:rPr lang="en-US" sz="3200" dirty="0" smtClean="0"/>
            <a:t>Turnover - Volume</a:t>
          </a:r>
          <a:endParaRPr lang="en-US" sz="3200" dirty="0"/>
        </a:p>
      </dgm:t>
    </dgm:pt>
    <dgm:pt modelId="{81EC0402-3CBD-42DC-AA28-E32281BE22C6}" type="parTrans" cxnId="{A50277FB-DFAF-44D6-A32C-FA99415577DD}">
      <dgm:prSet/>
      <dgm:spPr/>
      <dgm:t>
        <a:bodyPr/>
        <a:lstStyle/>
        <a:p>
          <a:endParaRPr lang="en-US" sz="1400"/>
        </a:p>
      </dgm:t>
    </dgm:pt>
    <dgm:pt modelId="{FE6325DE-10E5-4D94-8A3B-F3AA16DCCC90}" type="sibTrans" cxnId="{A50277FB-DFAF-44D6-A32C-FA99415577DD}">
      <dgm:prSet/>
      <dgm:spPr/>
      <dgm:t>
        <a:bodyPr/>
        <a:lstStyle/>
        <a:p>
          <a:endParaRPr lang="en-US" sz="1400"/>
        </a:p>
      </dgm:t>
    </dgm:pt>
    <dgm:pt modelId="{24AB7171-612F-4870-8E62-D206AB973841}">
      <dgm:prSet phldrT="[Text]" custT="1"/>
      <dgm:spPr/>
      <dgm:t>
        <a:bodyPr/>
        <a:lstStyle/>
        <a:p>
          <a:r>
            <a:rPr lang="en-US" sz="3200" dirty="0" smtClean="0"/>
            <a:t>Deposits - Leverage</a:t>
          </a:r>
          <a:endParaRPr lang="en-US" sz="3200" dirty="0"/>
        </a:p>
      </dgm:t>
    </dgm:pt>
    <dgm:pt modelId="{6AB9217F-BFE5-4E78-8EEF-6582A7BC8303}" type="parTrans" cxnId="{94480A27-A0C0-4D58-B611-C76E89CF1B0C}">
      <dgm:prSet/>
      <dgm:spPr/>
      <dgm:t>
        <a:bodyPr/>
        <a:lstStyle/>
        <a:p>
          <a:endParaRPr lang="en-US" sz="1400"/>
        </a:p>
      </dgm:t>
    </dgm:pt>
    <dgm:pt modelId="{5EA1603E-A205-4019-B42B-EE58DA02B908}" type="sibTrans" cxnId="{94480A27-A0C0-4D58-B611-C76E89CF1B0C}">
      <dgm:prSet/>
      <dgm:spPr/>
      <dgm:t>
        <a:bodyPr/>
        <a:lstStyle/>
        <a:p>
          <a:endParaRPr lang="en-US" sz="1400"/>
        </a:p>
      </dgm:t>
    </dgm:pt>
    <dgm:pt modelId="{35796AA3-8063-490C-BF1A-1D649BF6ECC0}">
      <dgm:prSet phldrT="[Text]" custT="1"/>
      <dgm:spPr/>
      <dgm:t>
        <a:bodyPr/>
        <a:lstStyle/>
        <a:p>
          <a:r>
            <a:rPr lang="en-US" sz="2000" dirty="0" smtClean="0"/>
            <a:t>Equity</a:t>
          </a:r>
          <a:endParaRPr lang="en-US" sz="2000" dirty="0"/>
        </a:p>
      </dgm:t>
    </dgm:pt>
    <dgm:pt modelId="{B1443F66-6131-4FC2-AC18-D3B9614C4181}" type="parTrans" cxnId="{D7BF326F-BFC5-4794-93D2-BF6193268A6B}">
      <dgm:prSet/>
      <dgm:spPr/>
      <dgm:t>
        <a:bodyPr/>
        <a:lstStyle/>
        <a:p>
          <a:endParaRPr lang="en-US" sz="1400"/>
        </a:p>
      </dgm:t>
    </dgm:pt>
    <dgm:pt modelId="{5FFFB800-125E-437C-A210-FF34B227A243}" type="sibTrans" cxnId="{D7BF326F-BFC5-4794-93D2-BF6193268A6B}">
      <dgm:prSet/>
      <dgm:spPr/>
      <dgm:t>
        <a:bodyPr/>
        <a:lstStyle/>
        <a:p>
          <a:endParaRPr lang="en-US" sz="1400"/>
        </a:p>
      </dgm:t>
    </dgm:pt>
    <dgm:pt modelId="{FFFA4128-E753-4F2F-BE23-9A9659F90C01}">
      <dgm:prSet phldrT="[Text]" custT="1"/>
      <dgm:spPr/>
      <dgm:t>
        <a:bodyPr/>
        <a:lstStyle/>
        <a:p>
          <a:r>
            <a:rPr lang="en-US" sz="3200" dirty="0" smtClean="0"/>
            <a:t>Margin</a:t>
          </a:r>
          <a:endParaRPr lang="en-US" sz="3200" dirty="0"/>
        </a:p>
      </dgm:t>
    </dgm:pt>
    <dgm:pt modelId="{B45C756C-CB45-4C67-81C9-5E10504D4158}" type="parTrans" cxnId="{2F9544D9-BBC4-4346-9D8F-E9E2B2781E91}">
      <dgm:prSet/>
      <dgm:spPr/>
      <dgm:t>
        <a:bodyPr/>
        <a:lstStyle/>
        <a:p>
          <a:endParaRPr lang="en-US" sz="1400"/>
        </a:p>
      </dgm:t>
    </dgm:pt>
    <dgm:pt modelId="{8D08AA94-2A75-47CA-8642-8AD57F12E429}" type="sibTrans" cxnId="{2F9544D9-BBC4-4346-9D8F-E9E2B2781E91}">
      <dgm:prSet/>
      <dgm:spPr/>
      <dgm:t>
        <a:bodyPr/>
        <a:lstStyle/>
        <a:p>
          <a:endParaRPr lang="en-US" sz="1400"/>
        </a:p>
      </dgm:t>
    </dgm:pt>
    <dgm:pt modelId="{CE156157-9229-4A14-9A21-D966D0D4F010}" type="pres">
      <dgm:prSet presAssocID="{7DD957A9-C8A8-46A5-AB1C-53F530D801FF}" presName="Name0" presStyleCnt="0">
        <dgm:presLayoutVars>
          <dgm:dir/>
          <dgm:animLvl val="lvl"/>
          <dgm:resizeHandles val="exact"/>
        </dgm:presLayoutVars>
      </dgm:prSet>
      <dgm:spPr/>
    </dgm:pt>
    <dgm:pt modelId="{B1CA635E-650C-412F-BBD2-CA1DA84B85F4}" type="pres">
      <dgm:prSet presAssocID="{FFFA4128-E753-4F2F-BE23-9A9659F90C01}" presName="Name8" presStyleCnt="0"/>
      <dgm:spPr/>
    </dgm:pt>
    <dgm:pt modelId="{3F6901A8-0EB1-4707-86E0-D2C29E1BC992}" type="pres">
      <dgm:prSet presAssocID="{FFFA4128-E753-4F2F-BE23-9A9659F90C01}" presName="level" presStyleLbl="node1" presStyleIdx="0" presStyleCnt="4">
        <dgm:presLayoutVars>
          <dgm:chMax val="1"/>
          <dgm:bulletEnabled val="1"/>
        </dgm:presLayoutVars>
      </dgm:prSet>
      <dgm:spPr/>
      <dgm:t>
        <a:bodyPr/>
        <a:lstStyle/>
        <a:p>
          <a:endParaRPr lang="en-US"/>
        </a:p>
      </dgm:t>
    </dgm:pt>
    <dgm:pt modelId="{09C61CC1-A090-43AE-A237-64A9ABC52742}" type="pres">
      <dgm:prSet presAssocID="{FFFA4128-E753-4F2F-BE23-9A9659F90C01}" presName="levelTx" presStyleLbl="revTx" presStyleIdx="0" presStyleCnt="0">
        <dgm:presLayoutVars>
          <dgm:chMax val="1"/>
          <dgm:bulletEnabled val="1"/>
        </dgm:presLayoutVars>
      </dgm:prSet>
      <dgm:spPr/>
      <dgm:t>
        <a:bodyPr/>
        <a:lstStyle/>
        <a:p>
          <a:endParaRPr lang="en-US"/>
        </a:p>
      </dgm:t>
    </dgm:pt>
    <dgm:pt modelId="{111A8561-F860-4AC9-AC91-8CECFD1F5F08}" type="pres">
      <dgm:prSet presAssocID="{47D444DE-E94F-484B-9997-91BB7F65A5C1}" presName="Name8" presStyleCnt="0"/>
      <dgm:spPr/>
    </dgm:pt>
    <dgm:pt modelId="{C3FC0250-64E5-40C0-A344-4367E38812F6}" type="pres">
      <dgm:prSet presAssocID="{47D444DE-E94F-484B-9997-91BB7F65A5C1}" presName="level" presStyleLbl="node1" presStyleIdx="1" presStyleCnt="4">
        <dgm:presLayoutVars>
          <dgm:chMax val="1"/>
          <dgm:bulletEnabled val="1"/>
        </dgm:presLayoutVars>
      </dgm:prSet>
      <dgm:spPr/>
      <dgm:t>
        <a:bodyPr/>
        <a:lstStyle/>
        <a:p>
          <a:endParaRPr lang="en-US"/>
        </a:p>
      </dgm:t>
    </dgm:pt>
    <dgm:pt modelId="{1AFDA6EE-38D9-45D7-A2D1-E1764C5E964E}" type="pres">
      <dgm:prSet presAssocID="{47D444DE-E94F-484B-9997-91BB7F65A5C1}" presName="levelTx" presStyleLbl="revTx" presStyleIdx="0" presStyleCnt="0">
        <dgm:presLayoutVars>
          <dgm:chMax val="1"/>
          <dgm:bulletEnabled val="1"/>
        </dgm:presLayoutVars>
      </dgm:prSet>
      <dgm:spPr/>
      <dgm:t>
        <a:bodyPr/>
        <a:lstStyle/>
        <a:p>
          <a:endParaRPr lang="en-US"/>
        </a:p>
      </dgm:t>
    </dgm:pt>
    <dgm:pt modelId="{1C9F223F-372D-48B7-8B44-1888F122F71D}" type="pres">
      <dgm:prSet presAssocID="{24AB7171-612F-4870-8E62-D206AB973841}" presName="Name8" presStyleCnt="0"/>
      <dgm:spPr/>
    </dgm:pt>
    <dgm:pt modelId="{7CAE41C2-3B98-4743-A7A3-08AFD428B9AB}" type="pres">
      <dgm:prSet presAssocID="{24AB7171-612F-4870-8E62-D206AB973841}" presName="level" presStyleLbl="node1" presStyleIdx="2" presStyleCnt="4">
        <dgm:presLayoutVars>
          <dgm:chMax val="1"/>
          <dgm:bulletEnabled val="1"/>
        </dgm:presLayoutVars>
      </dgm:prSet>
      <dgm:spPr/>
      <dgm:t>
        <a:bodyPr/>
        <a:lstStyle/>
        <a:p>
          <a:endParaRPr lang="en-US"/>
        </a:p>
      </dgm:t>
    </dgm:pt>
    <dgm:pt modelId="{B90BE005-D0CE-46FF-A434-00B2ABA88654}" type="pres">
      <dgm:prSet presAssocID="{24AB7171-612F-4870-8E62-D206AB973841}" presName="levelTx" presStyleLbl="revTx" presStyleIdx="0" presStyleCnt="0">
        <dgm:presLayoutVars>
          <dgm:chMax val="1"/>
          <dgm:bulletEnabled val="1"/>
        </dgm:presLayoutVars>
      </dgm:prSet>
      <dgm:spPr/>
      <dgm:t>
        <a:bodyPr/>
        <a:lstStyle/>
        <a:p>
          <a:endParaRPr lang="en-US"/>
        </a:p>
      </dgm:t>
    </dgm:pt>
    <dgm:pt modelId="{21A13E13-68DD-4161-8F3D-819C250C16ED}" type="pres">
      <dgm:prSet presAssocID="{35796AA3-8063-490C-BF1A-1D649BF6ECC0}" presName="Name8" presStyleCnt="0"/>
      <dgm:spPr/>
    </dgm:pt>
    <dgm:pt modelId="{55DBA525-633C-4ABC-B49B-59E555F3B572}" type="pres">
      <dgm:prSet presAssocID="{35796AA3-8063-490C-BF1A-1D649BF6ECC0}" presName="level" presStyleLbl="node1" presStyleIdx="3" presStyleCnt="4">
        <dgm:presLayoutVars>
          <dgm:chMax val="1"/>
          <dgm:bulletEnabled val="1"/>
        </dgm:presLayoutVars>
      </dgm:prSet>
      <dgm:spPr/>
      <dgm:t>
        <a:bodyPr/>
        <a:lstStyle/>
        <a:p>
          <a:endParaRPr lang="en-US"/>
        </a:p>
      </dgm:t>
    </dgm:pt>
    <dgm:pt modelId="{78FA9F80-07E8-4BBC-ACA4-C4783E754FFD}" type="pres">
      <dgm:prSet presAssocID="{35796AA3-8063-490C-BF1A-1D649BF6ECC0}" presName="levelTx" presStyleLbl="revTx" presStyleIdx="0" presStyleCnt="0">
        <dgm:presLayoutVars>
          <dgm:chMax val="1"/>
          <dgm:bulletEnabled val="1"/>
        </dgm:presLayoutVars>
      </dgm:prSet>
      <dgm:spPr/>
      <dgm:t>
        <a:bodyPr/>
        <a:lstStyle/>
        <a:p>
          <a:endParaRPr lang="en-US"/>
        </a:p>
      </dgm:t>
    </dgm:pt>
  </dgm:ptLst>
  <dgm:cxnLst>
    <dgm:cxn modelId="{39183A31-C325-4FB7-8793-A252468EC0B0}" type="presOf" srcId="{35796AA3-8063-490C-BF1A-1D649BF6ECC0}" destId="{78FA9F80-07E8-4BBC-ACA4-C4783E754FFD}" srcOrd="1" destOrd="0" presId="urn:microsoft.com/office/officeart/2005/8/layout/pyramid3"/>
    <dgm:cxn modelId="{3F14A403-2A79-4234-B260-1DEB6B873713}" type="presOf" srcId="{35796AA3-8063-490C-BF1A-1D649BF6ECC0}" destId="{55DBA525-633C-4ABC-B49B-59E555F3B572}" srcOrd="0" destOrd="0" presId="urn:microsoft.com/office/officeart/2005/8/layout/pyramid3"/>
    <dgm:cxn modelId="{D7BF326F-BFC5-4794-93D2-BF6193268A6B}" srcId="{7DD957A9-C8A8-46A5-AB1C-53F530D801FF}" destId="{35796AA3-8063-490C-BF1A-1D649BF6ECC0}" srcOrd="3" destOrd="0" parTransId="{B1443F66-6131-4FC2-AC18-D3B9614C4181}" sibTransId="{5FFFB800-125E-437C-A210-FF34B227A243}"/>
    <dgm:cxn modelId="{01B3CA43-43BA-4CDA-AEC0-02C150A721C1}" type="presOf" srcId="{24AB7171-612F-4870-8E62-D206AB973841}" destId="{B90BE005-D0CE-46FF-A434-00B2ABA88654}" srcOrd="1" destOrd="0" presId="urn:microsoft.com/office/officeart/2005/8/layout/pyramid3"/>
    <dgm:cxn modelId="{3FD0887C-1D31-479B-A4FA-EA61083480A0}" type="presOf" srcId="{FFFA4128-E753-4F2F-BE23-9A9659F90C01}" destId="{3F6901A8-0EB1-4707-86E0-D2C29E1BC992}" srcOrd="0" destOrd="0" presId="urn:microsoft.com/office/officeart/2005/8/layout/pyramid3"/>
    <dgm:cxn modelId="{727E9025-0D6A-4C7D-ADBE-BDF38B5F886E}" type="presOf" srcId="{24AB7171-612F-4870-8E62-D206AB973841}" destId="{7CAE41C2-3B98-4743-A7A3-08AFD428B9AB}" srcOrd="0" destOrd="0" presId="urn:microsoft.com/office/officeart/2005/8/layout/pyramid3"/>
    <dgm:cxn modelId="{AD34A429-746B-4C9B-B2DB-2102E45BD894}" type="presOf" srcId="{47D444DE-E94F-484B-9997-91BB7F65A5C1}" destId="{C3FC0250-64E5-40C0-A344-4367E38812F6}" srcOrd="0" destOrd="0" presId="urn:microsoft.com/office/officeart/2005/8/layout/pyramid3"/>
    <dgm:cxn modelId="{BAE0C24D-7261-4743-B60A-C1B6243477B2}" type="presOf" srcId="{47D444DE-E94F-484B-9997-91BB7F65A5C1}" destId="{1AFDA6EE-38D9-45D7-A2D1-E1764C5E964E}" srcOrd="1" destOrd="0" presId="urn:microsoft.com/office/officeart/2005/8/layout/pyramid3"/>
    <dgm:cxn modelId="{ED3ACBD6-F570-4C7A-B398-30B0E4A89253}" type="presOf" srcId="{FFFA4128-E753-4F2F-BE23-9A9659F90C01}" destId="{09C61CC1-A090-43AE-A237-64A9ABC52742}" srcOrd="1" destOrd="0" presId="urn:microsoft.com/office/officeart/2005/8/layout/pyramid3"/>
    <dgm:cxn modelId="{2F9544D9-BBC4-4346-9D8F-E9E2B2781E91}" srcId="{7DD957A9-C8A8-46A5-AB1C-53F530D801FF}" destId="{FFFA4128-E753-4F2F-BE23-9A9659F90C01}" srcOrd="0" destOrd="0" parTransId="{B45C756C-CB45-4C67-81C9-5E10504D4158}" sibTransId="{8D08AA94-2A75-47CA-8642-8AD57F12E429}"/>
    <dgm:cxn modelId="{A50277FB-DFAF-44D6-A32C-FA99415577DD}" srcId="{7DD957A9-C8A8-46A5-AB1C-53F530D801FF}" destId="{47D444DE-E94F-484B-9997-91BB7F65A5C1}" srcOrd="1" destOrd="0" parTransId="{81EC0402-3CBD-42DC-AA28-E32281BE22C6}" sibTransId="{FE6325DE-10E5-4D94-8A3B-F3AA16DCCC90}"/>
    <dgm:cxn modelId="{BF26FCA0-F3C6-4B9F-9681-63E37842F234}" type="presOf" srcId="{7DD957A9-C8A8-46A5-AB1C-53F530D801FF}" destId="{CE156157-9229-4A14-9A21-D966D0D4F010}" srcOrd="0" destOrd="0" presId="urn:microsoft.com/office/officeart/2005/8/layout/pyramid3"/>
    <dgm:cxn modelId="{94480A27-A0C0-4D58-B611-C76E89CF1B0C}" srcId="{7DD957A9-C8A8-46A5-AB1C-53F530D801FF}" destId="{24AB7171-612F-4870-8E62-D206AB973841}" srcOrd="2" destOrd="0" parTransId="{6AB9217F-BFE5-4E78-8EEF-6582A7BC8303}" sibTransId="{5EA1603E-A205-4019-B42B-EE58DA02B908}"/>
    <dgm:cxn modelId="{85D2CA44-FEB0-4D50-B7A6-5D32FCCDD9E4}" type="presParOf" srcId="{CE156157-9229-4A14-9A21-D966D0D4F010}" destId="{B1CA635E-650C-412F-BBD2-CA1DA84B85F4}" srcOrd="0" destOrd="0" presId="urn:microsoft.com/office/officeart/2005/8/layout/pyramid3"/>
    <dgm:cxn modelId="{FA7E8757-A6A3-4FF4-98BB-2C8000776395}" type="presParOf" srcId="{B1CA635E-650C-412F-BBD2-CA1DA84B85F4}" destId="{3F6901A8-0EB1-4707-86E0-D2C29E1BC992}" srcOrd="0" destOrd="0" presId="urn:microsoft.com/office/officeart/2005/8/layout/pyramid3"/>
    <dgm:cxn modelId="{86472407-8AF3-406D-9BD8-308FA3F70BA3}" type="presParOf" srcId="{B1CA635E-650C-412F-BBD2-CA1DA84B85F4}" destId="{09C61CC1-A090-43AE-A237-64A9ABC52742}" srcOrd="1" destOrd="0" presId="urn:microsoft.com/office/officeart/2005/8/layout/pyramid3"/>
    <dgm:cxn modelId="{AD686730-22BF-4419-8F26-99C1BEDE415F}" type="presParOf" srcId="{CE156157-9229-4A14-9A21-D966D0D4F010}" destId="{111A8561-F860-4AC9-AC91-8CECFD1F5F08}" srcOrd="1" destOrd="0" presId="urn:microsoft.com/office/officeart/2005/8/layout/pyramid3"/>
    <dgm:cxn modelId="{8F669709-7CA6-48EA-8A78-B7CA14B6A460}" type="presParOf" srcId="{111A8561-F860-4AC9-AC91-8CECFD1F5F08}" destId="{C3FC0250-64E5-40C0-A344-4367E38812F6}" srcOrd="0" destOrd="0" presId="urn:microsoft.com/office/officeart/2005/8/layout/pyramid3"/>
    <dgm:cxn modelId="{7204F3AF-C0E5-4294-AB1C-953CF149A416}" type="presParOf" srcId="{111A8561-F860-4AC9-AC91-8CECFD1F5F08}" destId="{1AFDA6EE-38D9-45D7-A2D1-E1764C5E964E}" srcOrd="1" destOrd="0" presId="urn:microsoft.com/office/officeart/2005/8/layout/pyramid3"/>
    <dgm:cxn modelId="{F41DDE3F-3E5B-4805-B8AB-A6B4794D5F8E}" type="presParOf" srcId="{CE156157-9229-4A14-9A21-D966D0D4F010}" destId="{1C9F223F-372D-48B7-8B44-1888F122F71D}" srcOrd="2" destOrd="0" presId="urn:microsoft.com/office/officeart/2005/8/layout/pyramid3"/>
    <dgm:cxn modelId="{9E9357C2-A01F-488B-8EE3-DC13D7A34EF1}" type="presParOf" srcId="{1C9F223F-372D-48B7-8B44-1888F122F71D}" destId="{7CAE41C2-3B98-4743-A7A3-08AFD428B9AB}" srcOrd="0" destOrd="0" presId="urn:microsoft.com/office/officeart/2005/8/layout/pyramid3"/>
    <dgm:cxn modelId="{18EAEE40-2963-4FE8-81ED-B5793B48CF77}" type="presParOf" srcId="{1C9F223F-372D-48B7-8B44-1888F122F71D}" destId="{B90BE005-D0CE-46FF-A434-00B2ABA88654}" srcOrd="1" destOrd="0" presId="urn:microsoft.com/office/officeart/2005/8/layout/pyramid3"/>
    <dgm:cxn modelId="{0A877F30-6BBC-4C9C-86CD-32C0DBE96BC0}" type="presParOf" srcId="{CE156157-9229-4A14-9A21-D966D0D4F010}" destId="{21A13E13-68DD-4161-8F3D-819C250C16ED}" srcOrd="3" destOrd="0" presId="urn:microsoft.com/office/officeart/2005/8/layout/pyramid3"/>
    <dgm:cxn modelId="{C855282A-1890-42A3-A707-96046A290FD6}" type="presParOf" srcId="{21A13E13-68DD-4161-8F3D-819C250C16ED}" destId="{55DBA525-633C-4ABC-B49B-59E555F3B572}" srcOrd="0" destOrd="0" presId="urn:microsoft.com/office/officeart/2005/8/layout/pyramid3"/>
    <dgm:cxn modelId="{8B17D857-685C-4EB6-8897-6AC4577495CE}" type="presParOf" srcId="{21A13E13-68DD-4161-8F3D-819C250C16ED}" destId="{78FA9F80-07E8-4BBC-ACA4-C4783E754FFD}" srcOrd="1" destOrd="0" presId="urn:microsoft.com/office/officeart/2005/8/layout/pyramid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5FFBC5-8287-4850-B9E0-FB68F97F9330}" type="doc">
      <dgm:prSet loTypeId="urn:microsoft.com/office/officeart/2005/8/layout/process2" loCatId="process" qsTypeId="urn:microsoft.com/office/officeart/2005/8/quickstyle/simple1" qsCatId="simple" csTypeId="urn:microsoft.com/office/officeart/2005/8/colors/colorful1" csCatId="colorful" phldr="1"/>
      <dgm:spPr/>
    </dgm:pt>
    <dgm:pt modelId="{D6C94D39-B1F4-4BD1-B093-D002C8A91E07}">
      <dgm:prSet phldrT="[Text]"/>
      <dgm:spPr/>
      <dgm:t>
        <a:bodyPr/>
        <a:lstStyle/>
        <a:p>
          <a:r>
            <a:rPr lang="en-US" dirty="0" smtClean="0"/>
            <a:t>Cost of Funding</a:t>
          </a:r>
          <a:endParaRPr lang="en-US" dirty="0"/>
        </a:p>
      </dgm:t>
    </dgm:pt>
    <dgm:pt modelId="{B250D128-8FAD-4426-8D8D-DDAF2F2E457D}" type="parTrans" cxnId="{AB59B732-8AE8-4604-BE56-140651A55B25}">
      <dgm:prSet/>
      <dgm:spPr/>
      <dgm:t>
        <a:bodyPr/>
        <a:lstStyle/>
        <a:p>
          <a:endParaRPr lang="en-US"/>
        </a:p>
      </dgm:t>
    </dgm:pt>
    <dgm:pt modelId="{9398EF20-02FF-4561-A112-CB2E89F9E85D}" type="sibTrans" cxnId="{AB59B732-8AE8-4604-BE56-140651A55B25}">
      <dgm:prSet/>
      <dgm:spPr/>
      <dgm:t>
        <a:bodyPr/>
        <a:lstStyle/>
        <a:p>
          <a:endParaRPr lang="en-US"/>
        </a:p>
      </dgm:t>
    </dgm:pt>
    <dgm:pt modelId="{41A99426-5D62-4AB1-A19B-67B7BD4CCB20}">
      <dgm:prSet phldrT="[Text]"/>
      <dgm:spPr/>
      <dgm:t>
        <a:bodyPr/>
        <a:lstStyle/>
        <a:p>
          <a:r>
            <a:rPr lang="en-US" dirty="0" smtClean="0"/>
            <a:t>Spread and Loan Volumes</a:t>
          </a:r>
          <a:endParaRPr lang="en-US" dirty="0"/>
        </a:p>
      </dgm:t>
    </dgm:pt>
    <dgm:pt modelId="{70485B24-E2C6-4C03-A681-DCD728CC48D3}" type="parTrans" cxnId="{A05DCCC0-D1BB-40BA-9B34-6A868201AEA5}">
      <dgm:prSet/>
      <dgm:spPr/>
      <dgm:t>
        <a:bodyPr/>
        <a:lstStyle/>
        <a:p>
          <a:endParaRPr lang="en-US"/>
        </a:p>
      </dgm:t>
    </dgm:pt>
    <dgm:pt modelId="{C4D9406C-3EA3-47FF-B99A-64DE2ACE0B67}" type="sibTrans" cxnId="{A05DCCC0-D1BB-40BA-9B34-6A868201AEA5}">
      <dgm:prSet/>
      <dgm:spPr/>
      <dgm:t>
        <a:bodyPr/>
        <a:lstStyle/>
        <a:p>
          <a:endParaRPr lang="en-US"/>
        </a:p>
      </dgm:t>
    </dgm:pt>
    <dgm:pt modelId="{BFB16123-CBB0-43CC-BE8B-62F7DC72988A}">
      <dgm:prSet phldrT="[Text]"/>
      <dgm:spPr/>
      <dgm:t>
        <a:bodyPr/>
        <a:lstStyle/>
        <a:p>
          <a:r>
            <a:rPr lang="en-US" dirty="0" smtClean="0"/>
            <a:t>Leverage</a:t>
          </a:r>
          <a:endParaRPr lang="en-US" dirty="0"/>
        </a:p>
      </dgm:t>
    </dgm:pt>
    <dgm:pt modelId="{9C65AE77-A75C-480B-B45F-77D4CD3BC7A0}" type="parTrans" cxnId="{5E9D5AAE-A11E-4024-82ED-B6C857C45F56}">
      <dgm:prSet/>
      <dgm:spPr/>
      <dgm:t>
        <a:bodyPr/>
        <a:lstStyle/>
        <a:p>
          <a:endParaRPr lang="en-US"/>
        </a:p>
      </dgm:t>
    </dgm:pt>
    <dgm:pt modelId="{8F8662E5-484F-41A4-A61E-FB5754C0929E}" type="sibTrans" cxnId="{5E9D5AAE-A11E-4024-82ED-B6C857C45F56}">
      <dgm:prSet/>
      <dgm:spPr/>
      <dgm:t>
        <a:bodyPr/>
        <a:lstStyle/>
        <a:p>
          <a:endParaRPr lang="en-US"/>
        </a:p>
      </dgm:t>
    </dgm:pt>
    <dgm:pt modelId="{6B6A07D3-366F-4524-BAA1-5F32E897C535}">
      <dgm:prSet phldrT="[Text]"/>
      <dgm:spPr/>
      <dgm:t>
        <a:bodyPr/>
        <a:lstStyle/>
        <a:p>
          <a:r>
            <a:rPr lang="en-US" dirty="0" smtClean="0"/>
            <a:t>Return</a:t>
          </a:r>
          <a:endParaRPr lang="en-US" dirty="0"/>
        </a:p>
      </dgm:t>
    </dgm:pt>
    <dgm:pt modelId="{B1FE88DF-5DA8-4F03-A91E-6358EAF408D6}" type="parTrans" cxnId="{E487BD4C-2DF4-48D0-B644-D46E1D891A02}">
      <dgm:prSet/>
      <dgm:spPr/>
      <dgm:t>
        <a:bodyPr/>
        <a:lstStyle/>
        <a:p>
          <a:endParaRPr lang="en-US"/>
        </a:p>
      </dgm:t>
    </dgm:pt>
    <dgm:pt modelId="{FE4C33BB-304D-43EB-BD63-68BBA8A56602}" type="sibTrans" cxnId="{E487BD4C-2DF4-48D0-B644-D46E1D891A02}">
      <dgm:prSet/>
      <dgm:spPr/>
      <dgm:t>
        <a:bodyPr/>
        <a:lstStyle/>
        <a:p>
          <a:endParaRPr lang="en-US"/>
        </a:p>
      </dgm:t>
    </dgm:pt>
    <dgm:pt modelId="{5348D136-77F5-4341-8AB1-1847137653C6}" type="pres">
      <dgm:prSet presAssocID="{295FFBC5-8287-4850-B9E0-FB68F97F9330}" presName="linearFlow" presStyleCnt="0">
        <dgm:presLayoutVars>
          <dgm:resizeHandles val="exact"/>
        </dgm:presLayoutVars>
      </dgm:prSet>
      <dgm:spPr/>
    </dgm:pt>
    <dgm:pt modelId="{02B4C177-879C-427A-A117-24639171F248}" type="pres">
      <dgm:prSet presAssocID="{D6C94D39-B1F4-4BD1-B093-D002C8A91E07}" presName="node" presStyleLbl="node1" presStyleIdx="0" presStyleCnt="4">
        <dgm:presLayoutVars>
          <dgm:bulletEnabled val="1"/>
        </dgm:presLayoutVars>
      </dgm:prSet>
      <dgm:spPr/>
      <dgm:t>
        <a:bodyPr/>
        <a:lstStyle/>
        <a:p>
          <a:endParaRPr lang="en-US"/>
        </a:p>
      </dgm:t>
    </dgm:pt>
    <dgm:pt modelId="{76165954-F02B-4ED7-AE79-E7B5B68A985D}" type="pres">
      <dgm:prSet presAssocID="{9398EF20-02FF-4561-A112-CB2E89F9E85D}" presName="sibTrans" presStyleLbl="sibTrans2D1" presStyleIdx="0" presStyleCnt="3"/>
      <dgm:spPr/>
      <dgm:t>
        <a:bodyPr/>
        <a:lstStyle/>
        <a:p>
          <a:endParaRPr lang="en-US"/>
        </a:p>
      </dgm:t>
    </dgm:pt>
    <dgm:pt modelId="{05917678-A53E-4C73-B5B7-8933FFEA33C9}" type="pres">
      <dgm:prSet presAssocID="{9398EF20-02FF-4561-A112-CB2E89F9E85D}" presName="connectorText" presStyleLbl="sibTrans2D1" presStyleIdx="0" presStyleCnt="3"/>
      <dgm:spPr/>
      <dgm:t>
        <a:bodyPr/>
        <a:lstStyle/>
        <a:p>
          <a:endParaRPr lang="en-US"/>
        </a:p>
      </dgm:t>
    </dgm:pt>
    <dgm:pt modelId="{5FB35678-A6AB-4802-99E0-3729FDCBC7EA}" type="pres">
      <dgm:prSet presAssocID="{41A99426-5D62-4AB1-A19B-67B7BD4CCB20}" presName="node" presStyleLbl="node1" presStyleIdx="1" presStyleCnt="4">
        <dgm:presLayoutVars>
          <dgm:bulletEnabled val="1"/>
        </dgm:presLayoutVars>
      </dgm:prSet>
      <dgm:spPr/>
      <dgm:t>
        <a:bodyPr/>
        <a:lstStyle/>
        <a:p>
          <a:endParaRPr lang="en-US"/>
        </a:p>
      </dgm:t>
    </dgm:pt>
    <dgm:pt modelId="{36FDD175-9492-4DA4-A66E-D2479578E272}" type="pres">
      <dgm:prSet presAssocID="{C4D9406C-3EA3-47FF-B99A-64DE2ACE0B67}" presName="sibTrans" presStyleLbl="sibTrans2D1" presStyleIdx="1" presStyleCnt="3"/>
      <dgm:spPr/>
      <dgm:t>
        <a:bodyPr/>
        <a:lstStyle/>
        <a:p>
          <a:endParaRPr lang="en-US"/>
        </a:p>
      </dgm:t>
    </dgm:pt>
    <dgm:pt modelId="{8AFAAC5A-469A-4194-B613-DB89BFDF22AD}" type="pres">
      <dgm:prSet presAssocID="{C4D9406C-3EA3-47FF-B99A-64DE2ACE0B67}" presName="connectorText" presStyleLbl="sibTrans2D1" presStyleIdx="1" presStyleCnt="3"/>
      <dgm:spPr/>
      <dgm:t>
        <a:bodyPr/>
        <a:lstStyle/>
        <a:p>
          <a:endParaRPr lang="en-US"/>
        </a:p>
      </dgm:t>
    </dgm:pt>
    <dgm:pt modelId="{D775A941-F4B7-491F-9CCB-E4A1CD537ABE}" type="pres">
      <dgm:prSet presAssocID="{BFB16123-CBB0-43CC-BE8B-62F7DC72988A}" presName="node" presStyleLbl="node1" presStyleIdx="2" presStyleCnt="4">
        <dgm:presLayoutVars>
          <dgm:bulletEnabled val="1"/>
        </dgm:presLayoutVars>
      </dgm:prSet>
      <dgm:spPr/>
      <dgm:t>
        <a:bodyPr/>
        <a:lstStyle/>
        <a:p>
          <a:endParaRPr lang="en-US"/>
        </a:p>
      </dgm:t>
    </dgm:pt>
    <dgm:pt modelId="{CE00C5A8-0116-4F59-8727-32E145F25B5C}" type="pres">
      <dgm:prSet presAssocID="{8F8662E5-484F-41A4-A61E-FB5754C0929E}" presName="sibTrans" presStyleLbl="sibTrans2D1" presStyleIdx="2" presStyleCnt="3"/>
      <dgm:spPr/>
      <dgm:t>
        <a:bodyPr/>
        <a:lstStyle/>
        <a:p>
          <a:endParaRPr lang="en-US"/>
        </a:p>
      </dgm:t>
    </dgm:pt>
    <dgm:pt modelId="{8CF0F727-C0DC-4E0D-9C35-AEDC051922A7}" type="pres">
      <dgm:prSet presAssocID="{8F8662E5-484F-41A4-A61E-FB5754C0929E}" presName="connectorText" presStyleLbl="sibTrans2D1" presStyleIdx="2" presStyleCnt="3"/>
      <dgm:spPr/>
      <dgm:t>
        <a:bodyPr/>
        <a:lstStyle/>
        <a:p>
          <a:endParaRPr lang="en-US"/>
        </a:p>
      </dgm:t>
    </dgm:pt>
    <dgm:pt modelId="{205E5F18-CC14-4047-9273-4A03F84656A7}" type="pres">
      <dgm:prSet presAssocID="{6B6A07D3-366F-4524-BAA1-5F32E897C535}" presName="node" presStyleLbl="node1" presStyleIdx="3" presStyleCnt="4">
        <dgm:presLayoutVars>
          <dgm:bulletEnabled val="1"/>
        </dgm:presLayoutVars>
      </dgm:prSet>
      <dgm:spPr/>
      <dgm:t>
        <a:bodyPr/>
        <a:lstStyle/>
        <a:p>
          <a:endParaRPr lang="en-US"/>
        </a:p>
      </dgm:t>
    </dgm:pt>
  </dgm:ptLst>
  <dgm:cxnLst>
    <dgm:cxn modelId="{5E9D5AAE-A11E-4024-82ED-B6C857C45F56}" srcId="{295FFBC5-8287-4850-B9E0-FB68F97F9330}" destId="{BFB16123-CBB0-43CC-BE8B-62F7DC72988A}" srcOrd="2" destOrd="0" parTransId="{9C65AE77-A75C-480B-B45F-77D4CD3BC7A0}" sibTransId="{8F8662E5-484F-41A4-A61E-FB5754C0929E}"/>
    <dgm:cxn modelId="{22A33E64-ABDC-4069-AAC7-61C8E757628F}" type="presOf" srcId="{C4D9406C-3EA3-47FF-B99A-64DE2ACE0B67}" destId="{36FDD175-9492-4DA4-A66E-D2479578E272}" srcOrd="0" destOrd="0" presId="urn:microsoft.com/office/officeart/2005/8/layout/process2"/>
    <dgm:cxn modelId="{77555A66-384D-4258-85B4-D6EB5FB917D7}" type="presOf" srcId="{C4D9406C-3EA3-47FF-B99A-64DE2ACE0B67}" destId="{8AFAAC5A-469A-4194-B613-DB89BFDF22AD}" srcOrd="1" destOrd="0" presId="urn:microsoft.com/office/officeart/2005/8/layout/process2"/>
    <dgm:cxn modelId="{A05DCCC0-D1BB-40BA-9B34-6A868201AEA5}" srcId="{295FFBC5-8287-4850-B9E0-FB68F97F9330}" destId="{41A99426-5D62-4AB1-A19B-67B7BD4CCB20}" srcOrd="1" destOrd="0" parTransId="{70485B24-E2C6-4C03-A681-DCD728CC48D3}" sibTransId="{C4D9406C-3EA3-47FF-B99A-64DE2ACE0B67}"/>
    <dgm:cxn modelId="{7F62975D-145A-4ED0-B0CD-7E10FB35A858}" type="presOf" srcId="{41A99426-5D62-4AB1-A19B-67B7BD4CCB20}" destId="{5FB35678-A6AB-4802-99E0-3729FDCBC7EA}" srcOrd="0" destOrd="0" presId="urn:microsoft.com/office/officeart/2005/8/layout/process2"/>
    <dgm:cxn modelId="{C87B0202-091E-4DF2-86A3-AE633EFD4CD1}" type="presOf" srcId="{8F8662E5-484F-41A4-A61E-FB5754C0929E}" destId="{CE00C5A8-0116-4F59-8727-32E145F25B5C}" srcOrd="0" destOrd="0" presId="urn:microsoft.com/office/officeart/2005/8/layout/process2"/>
    <dgm:cxn modelId="{77ECD98A-9F62-45C6-B2D6-5B2BB0519B28}" type="presOf" srcId="{8F8662E5-484F-41A4-A61E-FB5754C0929E}" destId="{8CF0F727-C0DC-4E0D-9C35-AEDC051922A7}" srcOrd="1" destOrd="0" presId="urn:microsoft.com/office/officeart/2005/8/layout/process2"/>
    <dgm:cxn modelId="{08871971-65C9-4810-A5B1-2370F7525D44}" type="presOf" srcId="{9398EF20-02FF-4561-A112-CB2E89F9E85D}" destId="{05917678-A53E-4C73-B5B7-8933FFEA33C9}" srcOrd="1" destOrd="0" presId="urn:microsoft.com/office/officeart/2005/8/layout/process2"/>
    <dgm:cxn modelId="{E487BD4C-2DF4-48D0-B644-D46E1D891A02}" srcId="{295FFBC5-8287-4850-B9E0-FB68F97F9330}" destId="{6B6A07D3-366F-4524-BAA1-5F32E897C535}" srcOrd="3" destOrd="0" parTransId="{B1FE88DF-5DA8-4F03-A91E-6358EAF408D6}" sibTransId="{FE4C33BB-304D-43EB-BD63-68BBA8A56602}"/>
    <dgm:cxn modelId="{AB59B732-8AE8-4604-BE56-140651A55B25}" srcId="{295FFBC5-8287-4850-B9E0-FB68F97F9330}" destId="{D6C94D39-B1F4-4BD1-B093-D002C8A91E07}" srcOrd="0" destOrd="0" parTransId="{B250D128-8FAD-4426-8D8D-DDAF2F2E457D}" sibTransId="{9398EF20-02FF-4561-A112-CB2E89F9E85D}"/>
    <dgm:cxn modelId="{6C8559ED-9620-4CE2-A224-965A6E1C6CAA}" type="presOf" srcId="{D6C94D39-B1F4-4BD1-B093-D002C8A91E07}" destId="{02B4C177-879C-427A-A117-24639171F248}" srcOrd="0" destOrd="0" presId="urn:microsoft.com/office/officeart/2005/8/layout/process2"/>
    <dgm:cxn modelId="{20DDF6F5-06DE-497E-84AE-493550A6F384}" type="presOf" srcId="{9398EF20-02FF-4561-A112-CB2E89F9E85D}" destId="{76165954-F02B-4ED7-AE79-E7B5B68A985D}" srcOrd="0" destOrd="0" presId="urn:microsoft.com/office/officeart/2005/8/layout/process2"/>
    <dgm:cxn modelId="{DBAAF09E-A82B-4ECB-B379-67B10C23E487}" type="presOf" srcId="{6B6A07D3-366F-4524-BAA1-5F32E897C535}" destId="{205E5F18-CC14-4047-9273-4A03F84656A7}" srcOrd="0" destOrd="0" presId="urn:microsoft.com/office/officeart/2005/8/layout/process2"/>
    <dgm:cxn modelId="{E2B5D8DC-8087-435A-85E5-97201A2FA831}" type="presOf" srcId="{295FFBC5-8287-4850-B9E0-FB68F97F9330}" destId="{5348D136-77F5-4341-8AB1-1847137653C6}" srcOrd="0" destOrd="0" presId="urn:microsoft.com/office/officeart/2005/8/layout/process2"/>
    <dgm:cxn modelId="{5A016A02-0883-4C7C-80A6-9AC15BCE09E4}" type="presOf" srcId="{BFB16123-CBB0-43CC-BE8B-62F7DC72988A}" destId="{D775A941-F4B7-491F-9CCB-E4A1CD537ABE}" srcOrd="0" destOrd="0" presId="urn:microsoft.com/office/officeart/2005/8/layout/process2"/>
    <dgm:cxn modelId="{53C1E901-F5CB-4D76-82D4-7692330D5816}" type="presParOf" srcId="{5348D136-77F5-4341-8AB1-1847137653C6}" destId="{02B4C177-879C-427A-A117-24639171F248}" srcOrd="0" destOrd="0" presId="urn:microsoft.com/office/officeart/2005/8/layout/process2"/>
    <dgm:cxn modelId="{D561C4C4-51F3-4ED4-8C1E-A2812919C15F}" type="presParOf" srcId="{5348D136-77F5-4341-8AB1-1847137653C6}" destId="{76165954-F02B-4ED7-AE79-E7B5B68A985D}" srcOrd="1" destOrd="0" presId="urn:microsoft.com/office/officeart/2005/8/layout/process2"/>
    <dgm:cxn modelId="{862C0182-8F04-43DC-B17D-685863D5D586}" type="presParOf" srcId="{76165954-F02B-4ED7-AE79-E7B5B68A985D}" destId="{05917678-A53E-4C73-B5B7-8933FFEA33C9}" srcOrd="0" destOrd="0" presId="urn:microsoft.com/office/officeart/2005/8/layout/process2"/>
    <dgm:cxn modelId="{E784EC08-44B0-4CE4-9061-AE50FBC61AB1}" type="presParOf" srcId="{5348D136-77F5-4341-8AB1-1847137653C6}" destId="{5FB35678-A6AB-4802-99E0-3729FDCBC7EA}" srcOrd="2" destOrd="0" presId="urn:microsoft.com/office/officeart/2005/8/layout/process2"/>
    <dgm:cxn modelId="{16EDC6D0-DB74-4981-8970-53FBF8074F0E}" type="presParOf" srcId="{5348D136-77F5-4341-8AB1-1847137653C6}" destId="{36FDD175-9492-4DA4-A66E-D2479578E272}" srcOrd="3" destOrd="0" presId="urn:microsoft.com/office/officeart/2005/8/layout/process2"/>
    <dgm:cxn modelId="{6F52C6D3-42AA-49F9-9342-3517E67DD164}" type="presParOf" srcId="{36FDD175-9492-4DA4-A66E-D2479578E272}" destId="{8AFAAC5A-469A-4194-B613-DB89BFDF22AD}" srcOrd="0" destOrd="0" presId="urn:microsoft.com/office/officeart/2005/8/layout/process2"/>
    <dgm:cxn modelId="{BBECD30E-F0E7-4181-8012-D71D5322C92C}" type="presParOf" srcId="{5348D136-77F5-4341-8AB1-1847137653C6}" destId="{D775A941-F4B7-491F-9CCB-E4A1CD537ABE}" srcOrd="4" destOrd="0" presId="urn:microsoft.com/office/officeart/2005/8/layout/process2"/>
    <dgm:cxn modelId="{6BA78CBF-4686-4E6E-BF6A-7AD1DBA2A6A8}" type="presParOf" srcId="{5348D136-77F5-4341-8AB1-1847137653C6}" destId="{CE00C5A8-0116-4F59-8727-32E145F25B5C}" srcOrd="5" destOrd="0" presId="urn:microsoft.com/office/officeart/2005/8/layout/process2"/>
    <dgm:cxn modelId="{43F4063A-1645-440D-BEB1-EA21E474BA09}" type="presParOf" srcId="{CE00C5A8-0116-4F59-8727-32E145F25B5C}" destId="{8CF0F727-C0DC-4E0D-9C35-AEDC051922A7}" srcOrd="0" destOrd="0" presId="urn:microsoft.com/office/officeart/2005/8/layout/process2"/>
    <dgm:cxn modelId="{58008A1F-DF67-4B06-91F6-6B0868EE248B}" type="presParOf" srcId="{5348D136-77F5-4341-8AB1-1847137653C6}" destId="{205E5F18-CC14-4047-9273-4A03F84656A7}" srcOrd="6" destOrd="0" presId="urn:microsoft.com/office/officeart/2005/8/layout/process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D957A9-C8A8-46A5-AB1C-53F530D801FF}" type="doc">
      <dgm:prSet loTypeId="urn:microsoft.com/office/officeart/2005/8/layout/pyramid3" loCatId="pyramid" qsTypeId="urn:microsoft.com/office/officeart/2005/8/quickstyle/simple1" qsCatId="simple" csTypeId="urn:microsoft.com/office/officeart/2005/8/colors/colorful1" csCatId="colorful" phldr="1"/>
      <dgm:spPr/>
    </dgm:pt>
    <dgm:pt modelId="{47D444DE-E94F-484B-9997-91BB7F65A5C1}">
      <dgm:prSet phldrT="[Text]" custT="1"/>
      <dgm:spPr/>
      <dgm:t>
        <a:bodyPr/>
        <a:lstStyle/>
        <a:p>
          <a:r>
            <a:rPr lang="en-US" sz="3200" dirty="0" smtClean="0"/>
            <a:t>Turnover - Volume</a:t>
          </a:r>
          <a:endParaRPr lang="en-US" sz="3200" dirty="0"/>
        </a:p>
      </dgm:t>
    </dgm:pt>
    <dgm:pt modelId="{81EC0402-3CBD-42DC-AA28-E32281BE22C6}" type="parTrans" cxnId="{A50277FB-DFAF-44D6-A32C-FA99415577DD}">
      <dgm:prSet/>
      <dgm:spPr/>
      <dgm:t>
        <a:bodyPr/>
        <a:lstStyle/>
        <a:p>
          <a:endParaRPr lang="en-US" sz="1400"/>
        </a:p>
      </dgm:t>
    </dgm:pt>
    <dgm:pt modelId="{FE6325DE-10E5-4D94-8A3B-F3AA16DCCC90}" type="sibTrans" cxnId="{A50277FB-DFAF-44D6-A32C-FA99415577DD}">
      <dgm:prSet/>
      <dgm:spPr/>
      <dgm:t>
        <a:bodyPr/>
        <a:lstStyle/>
        <a:p>
          <a:endParaRPr lang="en-US" sz="1400"/>
        </a:p>
      </dgm:t>
    </dgm:pt>
    <dgm:pt modelId="{24AB7171-612F-4870-8E62-D206AB973841}">
      <dgm:prSet phldrT="[Text]" custT="1"/>
      <dgm:spPr/>
      <dgm:t>
        <a:bodyPr/>
        <a:lstStyle/>
        <a:p>
          <a:r>
            <a:rPr lang="en-US" sz="3200" dirty="0" smtClean="0"/>
            <a:t>Deposits - Leverage</a:t>
          </a:r>
          <a:endParaRPr lang="en-US" sz="3200" dirty="0"/>
        </a:p>
      </dgm:t>
    </dgm:pt>
    <dgm:pt modelId="{6AB9217F-BFE5-4E78-8EEF-6582A7BC8303}" type="parTrans" cxnId="{94480A27-A0C0-4D58-B611-C76E89CF1B0C}">
      <dgm:prSet/>
      <dgm:spPr/>
      <dgm:t>
        <a:bodyPr/>
        <a:lstStyle/>
        <a:p>
          <a:endParaRPr lang="en-US" sz="1400"/>
        </a:p>
      </dgm:t>
    </dgm:pt>
    <dgm:pt modelId="{5EA1603E-A205-4019-B42B-EE58DA02B908}" type="sibTrans" cxnId="{94480A27-A0C0-4D58-B611-C76E89CF1B0C}">
      <dgm:prSet/>
      <dgm:spPr/>
      <dgm:t>
        <a:bodyPr/>
        <a:lstStyle/>
        <a:p>
          <a:endParaRPr lang="en-US" sz="1400"/>
        </a:p>
      </dgm:t>
    </dgm:pt>
    <dgm:pt modelId="{35796AA3-8063-490C-BF1A-1D649BF6ECC0}">
      <dgm:prSet phldrT="[Text]" custT="1"/>
      <dgm:spPr/>
      <dgm:t>
        <a:bodyPr/>
        <a:lstStyle/>
        <a:p>
          <a:r>
            <a:rPr lang="en-US" sz="2000" dirty="0" smtClean="0"/>
            <a:t>Equity</a:t>
          </a:r>
          <a:endParaRPr lang="en-US" sz="2000" dirty="0"/>
        </a:p>
      </dgm:t>
    </dgm:pt>
    <dgm:pt modelId="{B1443F66-6131-4FC2-AC18-D3B9614C4181}" type="parTrans" cxnId="{D7BF326F-BFC5-4794-93D2-BF6193268A6B}">
      <dgm:prSet/>
      <dgm:spPr/>
      <dgm:t>
        <a:bodyPr/>
        <a:lstStyle/>
        <a:p>
          <a:endParaRPr lang="en-US" sz="1400"/>
        </a:p>
      </dgm:t>
    </dgm:pt>
    <dgm:pt modelId="{5FFFB800-125E-437C-A210-FF34B227A243}" type="sibTrans" cxnId="{D7BF326F-BFC5-4794-93D2-BF6193268A6B}">
      <dgm:prSet/>
      <dgm:spPr/>
      <dgm:t>
        <a:bodyPr/>
        <a:lstStyle/>
        <a:p>
          <a:endParaRPr lang="en-US" sz="1400"/>
        </a:p>
      </dgm:t>
    </dgm:pt>
    <dgm:pt modelId="{FFFA4128-E753-4F2F-BE23-9A9659F90C01}">
      <dgm:prSet phldrT="[Text]" custT="1"/>
      <dgm:spPr/>
      <dgm:t>
        <a:bodyPr/>
        <a:lstStyle/>
        <a:p>
          <a:r>
            <a:rPr lang="en-US" sz="3200" dirty="0" smtClean="0"/>
            <a:t>Margin</a:t>
          </a:r>
          <a:endParaRPr lang="en-US" sz="3200" dirty="0"/>
        </a:p>
      </dgm:t>
    </dgm:pt>
    <dgm:pt modelId="{B45C756C-CB45-4C67-81C9-5E10504D4158}" type="parTrans" cxnId="{2F9544D9-BBC4-4346-9D8F-E9E2B2781E91}">
      <dgm:prSet/>
      <dgm:spPr/>
      <dgm:t>
        <a:bodyPr/>
        <a:lstStyle/>
        <a:p>
          <a:endParaRPr lang="en-US" sz="1400"/>
        </a:p>
      </dgm:t>
    </dgm:pt>
    <dgm:pt modelId="{8D08AA94-2A75-47CA-8642-8AD57F12E429}" type="sibTrans" cxnId="{2F9544D9-BBC4-4346-9D8F-E9E2B2781E91}">
      <dgm:prSet/>
      <dgm:spPr/>
      <dgm:t>
        <a:bodyPr/>
        <a:lstStyle/>
        <a:p>
          <a:endParaRPr lang="en-US" sz="1400"/>
        </a:p>
      </dgm:t>
    </dgm:pt>
    <dgm:pt modelId="{CE156157-9229-4A14-9A21-D966D0D4F010}" type="pres">
      <dgm:prSet presAssocID="{7DD957A9-C8A8-46A5-AB1C-53F530D801FF}" presName="Name0" presStyleCnt="0">
        <dgm:presLayoutVars>
          <dgm:dir/>
          <dgm:animLvl val="lvl"/>
          <dgm:resizeHandles val="exact"/>
        </dgm:presLayoutVars>
      </dgm:prSet>
      <dgm:spPr/>
    </dgm:pt>
    <dgm:pt modelId="{B1CA635E-650C-412F-BBD2-CA1DA84B85F4}" type="pres">
      <dgm:prSet presAssocID="{FFFA4128-E753-4F2F-BE23-9A9659F90C01}" presName="Name8" presStyleCnt="0"/>
      <dgm:spPr/>
    </dgm:pt>
    <dgm:pt modelId="{3F6901A8-0EB1-4707-86E0-D2C29E1BC992}" type="pres">
      <dgm:prSet presAssocID="{FFFA4128-E753-4F2F-BE23-9A9659F90C01}" presName="level" presStyleLbl="node1" presStyleIdx="0" presStyleCnt="4">
        <dgm:presLayoutVars>
          <dgm:chMax val="1"/>
          <dgm:bulletEnabled val="1"/>
        </dgm:presLayoutVars>
      </dgm:prSet>
      <dgm:spPr/>
      <dgm:t>
        <a:bodyPr/>
        <a:lstStyle/>
        <a:p>
          <a:endParaRPr lang="en-US"/>
        </a:p>
      </dgm:t>
    </dgm:pt>
    <dgm:pt modelId="{09C61CC1-A090-43AE-A237-64A9ABC52742}" type="pres">
      <dgm:prSet presAssocID="{FFFA4128-E753-4F2F-BE23-9A9659F90C01}" presName="levelTx" presStyleLbl="revTx" presStyleIdx="0" presStyleCnt="0">
        <dgm:presLayoutVars>
          <dgm:chMax val="1"/>
          <dgm:bulletEnabled val="1"/>
        </dgm:presLayoutVars>
      </dgm:prSet>
      <dgm:spPr/>
      <dgm:t>
        <a:bodyPr/>
        <a:lstStyle/>
        <a:p>
          <a:endParaRPr lang="en-US"/>
        </a:p>
      </dgm:t>
    </dgm:pt>
    <dgm:pt modelId="{111A8561-F860-4AC9-AC91-8CECFD1F5F08}" type="pres">
      <dgm:prSet presAssocID="{47D444DE-E94F-484B-9997-91BB7F65A5C1}" presName="Name8" presStyleCnt="0"/>
      <dgm:spPr/>
    </dgm:pt>
    <dgm:pt modelId="{C3FC0250-64E5-40C0-A344-4367E38812F6}" type="pres">
      <dgm:prSet presAssocID="{47D444DE-E94F-484B-9997-91BB7F65A5C1}" presName="level" presStyleLbl="node1" presStyleIdx="1" presStyleCnt="4">
        <dgm:presLayoutVars>
          <dgm:chMax val="1"/>
          <dgm:bulletEnabled val="1"/>
        </dgm:presLayoutVars>
      </dgm:prSet>
      <dgm:spPr/>
      <dgm:t>
        <a:bodyPr/>
        <a:lstStyle/>
        <a:p>
          <a:endParaRPr lang="en-US"/>
        </a:p>
      </dgm:t>
    </dgm:pt>
    <dgm:pt modelId="{1AFDA6EE-38D9-45D7-A2D1-E1764C5E964E}" type="pres">
      <dgm:prSet presAssocID="{47D444DE-E94F-484B-9997-91BB7F65A5C1}" presName="levelTx" presStyleLbl="revTx" presStyleIdx="0" presStyleCnt="0">
        <dgm:presLayoutVars>
          <dgm:chMax val="1"/>
          <dgm:bulletEnabled val="1"/>
        </dgm:presLayoutVars>
      </dgm:prSet>
      <dgm:spPr/>
      <dgm:t>
        <a:bodyPr/>
        <a:lstStyle/>
        <a:p>
          <a:endParaRPr lang="en-US"/>
        </a:p>
      </dgm:t>
    </dgm:pt>
    <dgm:pt modelId="{1C9F223F-372D-48B7-8B44-1888F122F71D}" type="pres">
      <dgm:prSet presAssocID="{24AB7171-612F-4870-8E62-D206AB973841}" presName="Name8" presStyleCnt="0"/>
      <dgm:spPr/>
    </dgm:pt>
    <dgm:pt modelId="{7CAE41C2-3B98-4743-A7A3-08AFD428B9AB}" type="pres">
      <dgm:prSet presAssocID="{24AB7171-612F-4870-8E62-D206AB973841}" presName="level" presStyleLbl="node1" presStyleIdx="2" presStyleCnt="4">
        <dgm:presLayoutVars>
          <dgm:chMax val="1"/>
          <dgm:bulletEnabled val="1"/>
        </dgm:presLayoutVars>
      </dgm:prSet>
      <dgm:spPr/>
      <dgm:t>
        <a:bodyPr/>
        <a:lstStyle/>
        <a:p>
          <a:endParaRPr lang="en-US"/>
        </a:p>
      </dgm:t>
    </dgm:pt>
    <dgm:pt modelId="{B90BE005-D0CE-46FF-A434-00B2ABA88654}" type="pres">
      <dgm:prSet presAssocID="{24AB7171-612F-4870-8E62-D206AB973841}" presName="levelTx" presStyleLbl="revTx" presStyleIdx="0" presStyleCnt="0">
        <dgm:presLayoutVars>
          <dgm:chMax val="1"/>
          <dgm:bulletEnabled val="1"/>
        </dgm:presLayoutVars>
      </dgm:prSet>
      <dgm:spPr/>
      <dgm:t>
        <a:bodyPr/>
        <a:lstStyle/>
        <a:p>
          <a:endParaRPr lang="en-US"/>
        </a:p>
      </dgm:t>
    </dgm:pt>
    <dgm:pt modelId="{21A13E13-68DD-4161-8F3D-819C250C16ED}" type="pres">
      <dgm:prSet presAssocID="{35796AA3-8063-490C-BF1A-1D649BF6ECC0}" presName="Name8" presStyleCnt="0"/>
      <dgm:spPr/>
    </dgm:pt>
    <dgm:pt modelId="{55DBA525-633C-4ABC-B49B-59E555F3B572}" type="pres">
      <dgm:prSet presAssocID="{35796AA3-8063-490C-BF1A-1D649BF6ECC0}" presName="level" presStyleLbl="node1" presStyleIdx="3" presStyleCnt="4">
        <dgm:presLayoutVars>
          <dgm:chMax val="1"/>
          <dgm:bulletEnabled val="1"/>
        </dgm:presLayoutVars>
      </dgm:prSet>
      <dgm:spPr/>
      <dgm:t>
        <a:bodyPr/>
        <a:lstStyle/>
        <a:p>
          <a:endParaRPr lang="en-US"/>
        </a:p>
      </dgm:t>
    </dgm:pt>
    <dgm:pt modelId="{78FA9F80-07E8-4BBC-ACA4-C4783E754FFD}" type="pres">
      <dgm:prSet presAssocID="{35796AA3-8063-490C-BF1A-1D649BF6ECC0}" presName="levelTx" presStyleLbl="revTx" presStyleIdx="0" presStyleCnt="0">
        <dgm:presLayoutVars>
          <dgm:chMax val="1"/>
          <dgm:bulletEnabled val="1"/>
        </dgm:presLayoutVars>
      </dgm:prSet>
      <dgm:spPr/>
      <dgm:t>
        <a:bodyPr/>
        <a:lstStyle/>
        <a:p>
          <a:endParaRPr lang="en-US"/>
        </a:p>
      </dgm:t>
    </dgm:pt>
  </dgm:ptLst>
  <dgm:cxnLst>
    <dgm:cxn modelId="{6E95FF0A-B78F-41D0-845A-356E3AC67675}" type="presOf" srcId="{47D444DE-E94F-484B-9997-91BB7F65A5C1}" destId="{C3FC0250-64E5-40C0-A344-4367E38812F6}" srcOrd="0" destOrd="0" presId="urn:microsoft.com/office/officeart/2005/8/layout/pyramid3"/>
    <dgm:cxn modelId="{A1A775F8-5C66-458D-A5B3-73F4B9F5EE23}" type="presOf" srcId="{FFFA4128-E753-4F2F-BE23-9A9659F90C01}" destId="{3F6901A8-0EB1-4707-86E0-D2C29E1BC992}" srcOrd="0" destOrd="0" presId="urn:microsoft.com/office/officeart/2005/8/layout/pyramid3"/>
    <dgm:cxn modelId="{B4DE27E9-AD6F-4674-A3AD-3876B9C72FE2}" type="presOf" srcId="{7DD957A9-C8A8-46A5-AB1C-53F530D801FF}" destId="{CE156157-9229-4A14-9A21-D966D0D4F010}" srcOrd="0" destOrd="0" presId="urn:microsoft.com/office/officeart/2005/8/layout/pyramid3"/>
    <dgm:cxn modelId="{EE09FA5A-7106-477A-98FD-CFC0FA54C593}" type="presOf" srcId="{35796AA3-8063-490C-BF1A-1D649BF6ECC0}" destId="{78FA9F80-07E8-4BBC-ACA4-C4783E754FFD}" srcOrd="1" destOrd="0" presId="urn:microsoft.com/office/officeart/2005/8/layout/pyramid3"/>
    <dgm:cxn modelId="{D7BF326F-BFC5-4794-93D2-BF6193268A6B}" srcId="{7DD957A9-C8A8-46A5-AB1C-53F530D801FF}" destId="{35796AA3-8063-490C-BF1A-1D649BF6ECC0}" srcOrd="3" destOrd="0" parTransId="{B1443F66-6131-4FC2-AC18-D3B9614C4181}" sibTransId="{5FFFB800-125E-437C-A210-FF34B227A243}"/>
    <dgm:cxn modelId="{F9A29B52-F05C-4F1F-9F8C-F7C6362DD30A}" type="presOf" srcId="{24AB7171-612F-4870-8E62-D206AB973841}" destId="{7CAE41C2-3B98-4743-A7A3-08AFD428B9AB}" srcOrd="0" destOrd="0" presId="urn:microsoft.com/office/officeart/2005/8/layout/pyramid3"/>
    <dgm:cxn modelId="{7C88279B-DEA9-4A71-8042-345CBB758E2E}" type="presOf" srcId="{35796AA3-8063-490C-BF1A-1D649BF6ECC0}" destId="{55DBA525-633C-4ABC-B49B-59E555F3B572}" srcOrd="0" destOrd="0" presId="urn:microsoft.com/office/officeart/2005/8/layout/pyramid3"/>
    <dgm:cxn modelId="{79FE5491-C156-459B-BB80-1D1B941E1410}" type="presOf" srcId="{FFFA4128-E753-4F2F-BE23-9A9659F90C01}" destId="{09C61CC1-A090-43AE-A237-64A9ABC52742}" srcOrd="1" destOrd="0" presId="urn:microsoft.com/office/officeart/2005/8/layout/pyramid3"/>
    <dgm:cxn modelId="{2F9544D9-BBC4-4346-9D8F-E9E2B2781E91}" srcId="{7DD957A9-C8A8-46A5-AB1C-53F530D801FF}" destId="{FFFA4128-E753-4F2F-BE23-9A9659F90C01}" srcOrd="0" destOrd="0" parTransId="{B45C756C-CB45-4C67-81C9-5E10504D4158}" sibTransId="{8D08AA94-2A75-47CA-8642-8AD57F12E429}"/>
    <dgm:cxn modelId="{C88DE7B3-E698-4333-84C4-48A4B7FD2DC7}" type="presOf" srcId="{47D444DE-E94F-484B-9997-91BB7F65A5C1}" destId="{1AFDA6EE-38D9-45D7-A2D1-E1764C5E964E}" srcOrd="1" destOrd="0" presId="urn:microsoft.com/office/officeart/2005/8/layout/pyramid3"/>
    <dgm:cxn modelId="{A50277FB-DFAF-44D6-A32C-FA99415577DD}" srcId="{7DD957A9-C8A8-46A5-AB1C-53F530D801FF}" destId="{47D444DE-E94F-484B-9997-91BB7F65A5C1}" srcOrd="1" destOrd="0" parTransId="{81EC0402-3CBD-42DC-AA28-E32281BE22C6}" sibTransId="{FE6325DE-10E5-4D94-8A3B-F3AA16DCCC90}"/>
    <dgm:cxn modelId="{94480A27-A0C0-4D58-B611-C76E89CF1B0C}" srcId="{7DD957A9-C8A8-46A5-AB1C-53F530D801FF}" destId="{24AB7171-612F-4870-8E62-D206AB973841}" srcOrd="2" destOrd="0" parTransId="{6AB9217F-BFE5-4E78-8EEF-6582A7BC8303}" sibTransId="{5EA1603E-A205-4019-B42B-EE58DA02B908}"/>
    <dgm:cxn modelId="{F4104842-1117-4A2C-80C9-38B16A3FF6CE}" type="presOf" srcId="{24AB7171-612F-4870-8E62-D206AB973841}" destId="{B90BE005-D0CE-46FF-A434-00B2ABA88654}" srcOrd="1" destOrd="0" presId="urn:microsoft.com/office/officeart/2005/8/layout/pyramid3"/>
    <dgm:cxn modelId="{726EF52B-C4A5-4DA5-989B-462023760392}" type="presParOf" srcId="{CE156157-9229-4A14-9A21-D966D0D4F010}" destId="{B1CA635E-650C-412F-BBD2-CA1DA84B85F4}" srcOrd="0" destOrd="0" presId="urn:microsoft.com/office/officeart/2005/8/layout/pyramid3"/>
    <dgm:cxn modelId="{45A94705-6B7B-4F99-8865-F9483548E5F2}" type="presParOf" srcId="{B1CA635E-650C-412F-BBD2-CA1DA84B85F4}" destId="{3F6901A8-0EB1-4707-86E0-D2C29E1BC992}" srcOrd="0" destOrd="0" presId="urn:microsoft.com/office/officeart/2005/8/layout/pyramid3"/>
    <dgm:cxn modelId="{F4037A45-4616-4BDF-9548-208A854E53CE}" type="presParOf" srcId="{B1CA635E-650C-412F-BBD2-CA1DA84B85F4}" destId="{09C61CC1-A090-43AE-A237-64A9ABC52742}" srcOrd="1" destOrd="0" presId="urn:microsoft.com/office/officeart/2005/8/layout/pyramid3"/>
    <dgm:cxn modelId="{6790674A-AEE1-4610-822C-F714C68DC57D}" type="presParOf" srcId="{CE156157-9229-4A14-9A21-D966D0D4F010}" destId="{111A8561-F860-4AC9-AC91-8CECFD1F5F08}" srcOrd="1" destOrd="0" presId="urn:microsoft.com/office/officeart/2005/8/layout/pyramid3"/>
    <dgm:cxn modelId="{FDB0A09F-72AF-434A-8A85-D6A925975D33}" type="presParOf" srcId="{111A8561-F860-4AC9-AC91-8CECFD1F5F08}" destId="{C3FC0250-64E5-40C0-A344-4367E38812F6}" srcOrd="0" destOrd="0" presId="urn:microsoft.com/office/officeart/2005/8/layout/pyramid3"/>
    <dgm:cxn modelId="{DA8D2BC6-B4A6-480E-8040-9041158806B1}" type="presParOf" srcId="{111A8561-F860-4AC9-AC91-8CECFD1F5F08}" destId="{1AFDA6EE-38D9-45D7-A2D1-E1764C5E964E}" srcOrd="1" destOrd="0" presId="urn:microsoft.com/office/officeart/2005/8/layout/pyramid3"/>
    <dgm:cxn modelId="{8380936D-3DCA-4493-AC02-94F0ED9B6711}" type="presParOf" srcId="{CE156157-9229-4A14-9A21-D966D0D4F010}" destId="{1C9F223F-372D-48B7-8B44-1888F122F71D}" srcOrd="2" destOrd="0" presId="urn:microsoft.com/office/officeart/2005/8/layout/pyramid3"/>
    <dgm:cxn modelId="{9E479894-74ED-441D-85EE-CA9AF1133C8C}" type="presParOf" srcId="{1C9F223F-372D-48B7-8B44-1888F122F71D}" destId="{7CAE41C2-3B98-4743-A7A3-08AFD428B9AB}" srcOrd="0" destOrd="0" presId="urn:microsoft.com/office/officeart/2005/8/layout/pyramid3"/>
    <dgm:cxn modelId="{5E7DF884-1EF1-4CB0-A8B5-CE7FB4F44755}" type="presParOf" srcId="{1C9F223F-372D-48B7-8B44-1888F122F71D}" destId="{B90BE005-D0CE-46FF-A434-00B2ABA88654}" srcOrd="1" destOrd="0" presId="urn:microsoft.com/office/officeart/2005/8/layout/pyramid3"/>
    <dgm:cxn modelId="{0E6858ED-C971-49A6-B68D-8BCD7A1CEA6E}" type="presParOf" srcId="{CE156157-9229-4A14-9A21-D966D0D4F010}" destId="{21A13E13-68DD-4161-8F3D-819C250C16ED}" srcOrd="3" destOrd="0" presId="urn:microsoft.com/office/officeart/2005/8/layout/pyramid3"/>
    <dgm:cxn modelId="{E3781B11-0CCD-4092-A783-4DA0325986B0}" type="presParOf" srcId="{21A13E13-68DD-4161-8F3D-819C250C16ED}" destId="{55DBA525-633C-4ABC-B49B-59E555F3B572}" srcOrd="0" destOrd="0" presId="urn:microsoft.com/office/officeart/2005/8/layout/pyramid3"/>
    <dgm:cxn modelId="{19345F71-A16E-43C9-AC0C-35659C23F8FA}" type="presParOf" srcId="{21A13E13-68DD-4161-8F3D-819C250C16ED}" destId="{78FA9F80-07E8-4BBC-ACA4-C4783E754FFD}" srcOrd="1" destOrd="0" presId="urn:microsoft.com/office/officeart/2005/8/layout/pyramid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5FFBC5-8287-4850-B9E0-FB68F97F9330}" type="doc">
      <dgm:prSet loTypeId="urn:microsoft.com/office/officeart/2005/8/layout/process2" loCatId="process" qsTypeId="urn:microsoft.com/office/officeart/2005/8/quickstyle/simple1" qsCatId="simple" csTypeId="urn:microsoft.com/office/officeart/2005/8/colors/colorful1" csCatId="colorful" phldr="1"/>
      <dgm:spPr/>
    </dgm:pt>
    <dgm:pt modelId="{D6C94D39-B1F4-4BD1-B093-D002C8A91E07}">
      <dgm:prSet phldrT="[Text]"/>
      <dgm:spPr/>
      <dgm:t>
        <a:bodyPr/>
        <a:lstStyle/>
        <a:p>
          <a:r>
            <a:rPr lang="en-US" dirty="0" smtClean="0"/>
            <a:t>Cost of Funding</a:t>
          </a:r>
          <a:endParaRPr lang="en-US" dirty="0"/>
        </a:p>
      </dgm:t>
    </dgm:pt>
    <dgm:pt modelId="{B250D128-8FAD-4426-8D8D-DDAF2F2E457D}" type="parTrans" cxnId="{AB59B732-8AE8-4604-BE56-140651A55B25}">
      <dgm:prSet/>
      <dgm:spPr/>
      <dgm:t>
        <a:bodyPr/>
        <a:lstStyle/>
        <a:p>
          <a:endParaRPr lang="en-US"/>
        </a:p>
      </dgm:t>
    </dgm:pt>
    <dgm:pt modelId="{9398EF20-02FF-4561-A112-CB2E89F9E85D}" type="sibTrans" cxnId="{AB59B732-8AE8-4604-BE56-140651A55B25}">
      <dgm:prSet/>
      <dgm:spPr/>
      <dgm:t>
        <a:bodyPr/>
        <a:lstStyle/>
        <a:p>
          <a:endParaRPr lang="en-US"/>
        </a:p>
      </dgm:t>
    </dgm:pt>
    <dgm:pt modelId="{41A99426-5D62-4AB1-A19B-67B7BD4CCB20}">
      <dgm:prSet phldrT="[Text]"/>
      <dgm:spPr/>
      <dgm:t>
        <a:bodyPr/>
        <a:lstStyle/>
        <a:p>
          <a:r>
            <a:rPr lang="en-US" dirty="0" smtClean="0"/>
            <a:t>Spread and Loan Volumes</a:t>
          </a:r>
          <a:endParaRPr lang="en-US" dirty="0"/>
        </a:p>
      </dgm:t>
    </dgm:pt>
    <dgm:pt modelId="{70485B24-E2C6-4C03-A681-DCD728CC48D3}" type="parTrans" cxnId="{A05DCCC0-D1BB-40BA-9B34-6A868201AEA5}">
      <dgm:prSet/>
      <dgm:spPr/>
      <dgm:t>
        <a:bodyPr/>
        <a:lstStyle/>
        <a:p>
          <a:endParaRPr lang="en-US"/>
        </a:p>
      </dgm:t>
    </dgm:pt>
    <dgm:pt modelId="{C4D9406C-3EA3-47FF-B99A-64DE2ACE0B67}" type="sibTrans" cxnId="{A05DCCC0-D1BB-40BA-9B34-6A868201AEA5}">
      <dgm:prSet/>
      <dgm:spPr/>
      <dgm:t>
        <a:bodyPr/>
        <a:lstStyle/>
        <a:p>
          <a:endParaRPr lang="en-US"/>
        </a:p>
      </dgm:t>
    </dgm:pt>
    <dgm:pt modelId="{BFB16123-CBB0-43CC-BE8B-62F7DC72988A}">
      <dgm:prSet phldrT="[Text]"/>
      <dgm:spPr/>
      <dgm:t>
        <a:bodyPr/>
        <a:lstStyle/>
        <a:p>
          <a:r>
            <a:rPr lang="en-US" dirty="0" smtClean="0"/>
            <a:t>Leverage</a:t>
          </a:r>
          <a:endParaRPr lang="en-US" dirty="0"/>
        </a:p>
      </dgm:t>
    </dgm:pt>
    <dgm:pt modelId="{9C65AE77-A75C-480B-B45F-77D4CD3BC7A0}" type="parTrans" cxnId="{5E9D5AAE-A11E-4024-82ED-B6C857C45F56}">
      <dgm:prSet/>
      <dgm:spPr/>
      <dgm:t>
        <a:bodyPr/>
        <a:lstStyle/>
        <a:p>
          <a:endParaRPr lang="en-US"/>
        </a:p>
      </dgm:t>
    </dgm:pt>
    <dgm:pt modelId="{8F8662E5-484F-41A4-A61E-FB5754C0929E}" type="sibTrans" cxnId="{5E9D5AAE-A11E-4024-82ED-B6C857C45F56}">
      <dgm:prSet/>
      <dgm:spPr/>
      <dgm:t>
        <a:bodyPr/>
        <a:lstStyle/>
        <a:p>
          <a:endParaRPr lang="en-US"/>
        </a:p>
      </dgm:t>
    </dgm:pt>
    <dgm:pt modelId="{6B6A07D3-366F-4524-BAA1-5F32E897C535}">
      <dgm:prSet phldrT="[Text]"/>
      <dgm:spPr/>
      <dgm:t>
        <a:bodyPr/>
        <a:lstStyle/>
        <a:p>
          <a:r>
            <a:rPr lang="en-US" dirty="0" smtClean="0"/>
            <a:t>Return</a:t>
          </a:r>
          <a:endParaRPr lang="en-US" dirty="0"/>
        </a:p>
      </dgm:t>
    </dgm:pt>
    <dgm:pt modelId="{B1FE88DF-5DA8-4F03-A91E-6358EAF408D6}" type="parTrans" cxnId="{E487BD4C-2DF4-48D0-B644-D46E1D891A02}">
      <dgm:prSet/>
      <dgm:spPr/>
      <dgm:t>
        <a:bodyPr/>
        <a:lstStyle/>
        <a:p>
          <a:endParaRPr lang="en-US"/>
        </a:p>
      </dgm:t>
    </dgm:pt>
    <dgm:pt modelId="{FE4C33BB-304D-43EB-BD63-68BBA8A56602}" type="sibTrans" cxnId="{E487BD4C-2DF4-48D0-B644-D46E1D891A02}">
      <dgm:prSet/>
      <dgm:spPr/>
      <dgm:t>
        <a:bodyPr/>
        <a:lstStyle/>
        <a:p>
          <a:endParaRPr lang="en-US"/>
        </a:p>
      </dgm:t>
    </dgm:pt>
    <dgm:pt modelId="{5348D136-77F5-4341-8AB1-1847137653C6}" type="pres">
      <dgm:prSet presAssocID="{295FFBC5-8287-4850-B9E0-FB68F97F9330}" presName="linearFlow" presStyleCnt="0">
        <dgm:presLayoutVars>
          <dgm:resizeHandles val="exact"/>
        </dgm:presLayoutVars>
      </dgm:prSet>
      <dgm:spPr/>
    </dgm:pt>
    <dgm:pt modelId="{02B4C177-879C-427A-A117-24639171F248}" type="pres">
      <dgm:prSet presAssocID="{D6C94D39-B1F4-4BD1-B093-D002C8A91E07}" presName="node" presStyleLbl="node1" presStyleIdx="0" presStyleCnt="4">
        <dgm:presLayoutVars>
          <dgm:bulletEnabled val="1"/>
        </dgm:presLayoutVars>
      </dgm:prSet>
      <dgm:spPr/>
      <dgm:t>
        <a:bodyPr/>
        <a:lstStyle/>
        <a:p>
          <a:endParaRPr lang="en-US"/>
        </a:p>
      </dgm:t>
    </dgm:pt>
    <dgm:pt modelId="{76165954-F02B-4ED7-AE79-E7B5B68A985D}" type="pres">
      <dgm:prSet presAssocID="{9398EF20-02FF-4561-A112-CB2E89F9E85D}" presName="sibTrans" presStyleLbl="sibTrans2D1" presStyleIdx="0" presStyleCnt="3"/>
      <dgm:spPr/>
      <dgm:t>
        <a:bodyPr/>
        <a:lstStyle/>
        <a:p>
          <a:endParaRPr lang="en-US"/>
        </a:p>
      </dgm:t>
    </dgm:pt>
    <dgm:pt modelId="{05917678-A53E-4C73-B5B7-8933FFEA33C9}" type="pres">
      <dgm:prSet presAssocID="{9398EF20-02FF-4561-A112-CB2E89F9E85D}" presName="connectorText" presStyleLbl="sibTrans2D1" presStyleIdx="0" presStyleCnt="3"/>
      <dgm:spPr/>
      <dgm:t>
        <a:bodyPr/>
        <a:lstStyle/>
        <a:p>
          <a:endParaRPr lang="en-US"/>
        </a:p>
      </dgm:t>
    </dgm:pt>
    <dgm:pt modelId="{5FB35678-A6AB-4802-99E0-3729FDCBC7EA}" type="pres">
      <dgm:prSet presAssocID="{41A99426-5D62-4AB1-A19B-67B7BD4CCB20}" presName="node" presStyleLbl="node1" presStyleIdx="1" presStyleCnt="4">
        <dgm:presLayoutVars>
          <dgm:bulletEnabled val="1"/>
        </dgm:presLayoutVars>
      </dgm:prSet>
      <dgm:spPr/>
      <dgm:t>
        <a:bodyPr/>
        <a:lstStyle/>
        <a:p>
          <a:endParaRPr lang="en-US"/>
        </a:p>
      </dgm:t>
    </dgm:pt>
    <dgm:pt modelId="{36FDD175-9492-4DA4-A66E-D2479578E272}" type="pres">
      <dgm:prSet presAssocID="{C4D9406C-3EA3-47FF-B99A-64DE2ACE0B67}" presName="sibTrans" presStyleLbl="sibTrans2D1" presStyleIdx="1" presStyleCnt="3"/>
      <dgm:spPr/>
      <dgm:t>
        <a:bodyPr/>
        <a:lstStyle/>
        <a:p>
          <a:endParaRPr lang="en-US"/>
        </a:p>
      </dgm:t>
    </dgm:pt>
    <dgm:pt modelId="{8AFAAC5A-469A-4194-B613-DB89BFDF22AD}" type="pres">
      <dgm:prSet presAssocID="{C4D9406C-3EA3-47FF-B99A-64DE2ACE0B67}" presName="connectorText" presStyleLbl="sibTrans2D1" presStyleIdx="1" presStyleCnt="3"/>
      <dgm:spPr/>
      <dgm:t>
        <a:bodyPr/>
        <a:lstStyle/>
        <a:p>
          <a:endParaRPr lang="en-US"/>
        </a:p>
      </dgm:t>
    </dgm:pt>
    <dgm:pt modelId="{D775A941-F4B7-491F-9CCB-E4A1CD537ABE}" type="pres">
      <dgm:prSet presAssocID="{BFB16123-CBB0-43CC-BE8B-62F7DC72988A}" presName="node" presStyleLbl="node1" presStyleIdx="2" presStyleCnt="4">
        <dgm:presLayoutVars>
          <dgm:bulletEnabled val="1"/>
        </dgm:presLayoutVars>
      </dgm:prSet>
      <dgm:spPr/>
      <dgm:t>
        <a:bodyPr/>
        <a:lstStyle/>
        <a:p>
          <a:endParaRPr lang="en-US"/>
        </a:p>
      </dgm:t>
    </dgm:pt>
    <dgm:pt modelId="{CE00C5A8-0116-4F59-8727-32E145F25B5C}" type="pres">
      <dgm:prSet presAssocID="{8F8662E5-484F-41A4-A61E-FB5754C0929E}" presName="sibTrans" presStyleLbl="sibTrans2D1" presStyleIdx="2" presStyleCnt="3"/>
      <dgm:spPr/>
      <dgm:t>
        <a:bodyPr/>
        <a:lstStyle/>
        <a:p>
          <a:endParaRPr lang="en-US"/>
        </a:p>
      </dgm:t>
    </dgm:pt>
    <dgm:pt modelId="{8CF0F727-C0DC-4E0D-9C35-AEDC051922A7}" type="pres">
      <dgm:prSet presAssocID="{8F8662E5-484F-41A4-A61E-FB5754C0929E}" presName="connectorText" presStyleLbl="sibTrans2D1" presStyleIdx="2" presStyleCnt="3"/>
      <dgm:spPr/>
      <dgm:t>
        <a:bodyPr/>
        <a:lstStyle/>
        <a:p>
          <a:endParaRPr lang="en-US"/>
        </a:p>
      </dgm:t>
    </dgm:pt>
    <dgm:pt modelId="{205E5F18-CC14-4047-9273-4A03F84656A7}" type="pres">
      <dgm:prSet presAssocID="{6B6A07D3-366F-4524-BAA1-5F32E897C535}" presName="node" presStyleLbl="node1" presStyleIdx="3" presStyleCnt="4">
        <dgm:presLayoutVars>
          <dgm:bulletEnabled val="1"/>
        </dgm:presLayoutVars>
      </dgm:prSet>
      <dgm:spPr/>
      <dgm:t>
        <a:bodyPr/>
        <a:lstStyle/>
        <a:p>
          <a:endParaRPr lang="en-US"/>
        </a:p>
      </dgm:t>
    </dgm:pt>
  </dgm:ptLst>
  <dgm:cxnLst>
    <dgm:cxn modelId="{3DC508C8-3803-4391-9B6F-490D2E86C852}" type="presOf" srcId="{C4D9406C-3EA3-47FF-B99A-64DE2ACE0B67}" destId="{36FDD175-9492-4DA4-A66E-D2479578E272}" srcOrd="0" destOrd="0" presId="urn:microsoft.com/office/officeart/2005/8/layout/process2"/>
    <dgm:cxn modelId="{E1B3E94F-71B2-4142-941F-FAE1C2541AFC}" type="presOf" srcId="{41A99426-5D62-4AB1-A19B-67B7BD4CCB20}" destId="{5FB35678-A6AB-4802-99E0-3729FDCBC7EA}" srcOrd="0" destOrd="0" presId="urn:microsoft.com/office/officeart/2005/8/layout/process2"/>
    <dgm:cxn modelId="{2B129F6E-419E-4796-AA1B-9D8590407BF1}" type="presOf" srcId="{6B6A07D3-366F-4524-BAA1-5F32E897C535}" destId="{205E5F18-CC14-4047-9273-4A03F84656A7}" srcOrd="0" destOrd="0" presId="urn:microsoft.com/office/officeart/2005/8/layout/process2"/>
    <dgm:cxn modelId="{E487BD4C-2DF4-48D0-B644-D46E1D891A02}" srcId="{295FFBC5-8287-4850-B9E0-FB68F97F9330}" destId="{6B6A07D3-366F-4524-BAA1-5F32E897C535}" srcOrd="3" destOrd="0" parTransId="{B1FE88DF-5DA8-4F03-A91E-6358EAF408D6}" sibTransId="{FE4C33BB-304D-43EB-BD63-68BBA8A56602}"/>
    <dgm:cxn modelId="{82CAACF2-7AA5-4ADC-AAAE-4DD3A40A8B6A}" type="presOf" srcId="{9398EF20-02FF-4561-A112-CB2E89F9E85D}" destId="{76165954-F02B-4ED7-AE79-E7B5B68A985D}" srcOrd="0" destOrd="0" presId="urn:microsoft.com/office/officeart/2005/8/layout/process2"/>
    <dgm:cxn modelId="{FDB80E66-8385-44BF-85D1-F2C00F4EE160}" type="presOf" srcId="{C4D9406C-3EA3-47FF-B99A-64DE2ACE0B67}" destId="{8AFAAC5A-469A-4194-B613-DB89BFDF22AD}" srcOrd="1" destOrd="0" presId="urn:microsoft.com/office/officeart/2005/8/layout/process2"/>
    <dgm:cxn modelId="{30CC6CC5-1E8F-4AF6-91CB-EADC8651290D}" type="presOf" srcId="{D6C94D39-B1F4-4BD1-B093-D002C8A91E07}" destId="{02B4C177-879C-427A-A117-24639171F248}" srcOrd="0" destOrd="0" presId="urn:microsoft.com/office/officeart/2005/8/layout/process2"/>
    <dgm:cxn modelId="{56E6B5C4-C574-46E9-A778-070F5E3F22A2}" type="presOf" srcId="{BFB16123-CBB0-43CC-BE8B-62F7DC72988A}" destId="{D775A941-F4B7-491F-9CCB-E4A1CD537ABE}" srcOrd="0" destOrd="0" presId="urn:microsoft.com/office/officeart/2005/8/layout/process2"/>
    <dgm:cxn modelId="{E6A36F82-F1C9-438B-9A7B-69CCD787CED4}" type="presOf" srcId="{9398EF20-02FF-4561-A112-CB2E89F9E85D}" destId="{05917678-A53E-4C73-B5B7-8933FFEA33C9}" srcOrd="1" destOrd="0" presId="urn:microsoft.com/office/officeart/2005/8/layout/process2"/>
    <dgm:cxn modelId="{AB59B732-8AE8-4604-BE56-140651A55B25}" srcId="{295FFBC5-8287-4850-B9E0-FB68F97F9330}" destId="{D6C94D39-B1F4-4BD1-B093-D002C8A91E07}" srcOrd="0" destOrd="0" parTransId="{B250D128-8FAD-4426-8D8D-DDAF2F2E457D}" sibTransId="{9398EF20-02FF-4561-A112-CB2E89F9E85D}"/>
    <dgm:cxn modelId="{A05DCCC0-D1BB-40BA-9B34-6A868201AEA5}" srcId="{295FFBC5-8287-4850-B9E0-FB68F97F9330}" destId="{41A99426-5D62-4AB1-A19B-67B7BD4CCB20}" srcOrd="1" destOrd="0" parTransId="{70485B24-E2C6-4C03-A681-DCD728CC48D3}" sibTransId="{C4D9406C-3EA3-47FF-B99A-64DE2ACE0B67}"/>
    <dgm:cxn modelId="{5E9D5AAE-A11E-4024-82ED-B6C857C45F56}" srcId="{295FFBC5-8287-4850-B9E0-FB68F97F9330}" destId="{BFB16123-CBB0-43CC-BE8B-62F7DC72988A}" srcOrd="2" destOrd="0" parTransId="{9C65AE77-A75C-480B-B45F-77D4CD3BC7A0}" sibTransId="{8F8662E5-484F-41A4-A61E-FB5754C0929E}"/>
    <dgm:cxn modelId="{0C2ECF3F-447F-4D9D-BF8A-A654EF47B6B8}" type="presOf" srcId="{295FFBC5-8287-4850-B9E0-FB68F97F9330}" destId="{5348D136-77F5-4341-8AB1-1847137653C6}" srcOrd="0" destOrd="0" presId="urn:microsoft.com/office/officeart/2005/8/layout/process2"/>
    <dgm:cxn modelId="{DC9A32D8-1B2C-45D5-8559-C245514EE935}" type="presOf" srcId="{8F8662E5-484F-41A4-A61E-FB5754C0929E}" destId="{8CF0F727-C0DC-4E0D-9C35-AEDC051922A7}" srcOrd="1" destOrd="0" presId="urn:microsoft.com/office/officeart/2005/8/layout/process2"/>
    <dgm:cxn modelId="{5BBE1219-517E-4539-AA6F-A7904F6BF2FA}" type="presOf" srcId="{8F8662E5-484F-41A4-A61E-FB5754C0929E}" destId="{CE00C5A8-0116-4F59-8727-32E145F25B5C}" srcOrd="0" destOrd="0" presId="urn:microsoft.com/office/officeart/2005/8/layout/process2"/>
    <dgm:cxn modelId="{6252FF57-8775-448C-8850-8382451D8D9A}" type="presParOf" srcId="{5348D136-77F5-4341-8AB1-1847137653C6}" destId="{02B4C177-879C-427A-A117-24639171F248}" srcOrd="0" destOrd="0" presId="urn:microsoft.com/office/officeart/2005/8/layout/process2"/>
    <dgm:cxn modelId="{E4C6551E-2FC7-4A97-ADE1-3C651B5D3686}" type="presParOf" srcId="{5348D136-77F5-4341-8AB1-1847137653C6}" destId="{76165954-F02B-4ED7-AE79-E7B5B68A985D}" srcOrd="1" destOrd="0" presId="urn:microsoft.com/office/officeart/2005/8/layout/process2"/>
    <dgm:cxn modelId="{CDC194C1-B744-40D1-93A5-13B53984E1BE}" type="presParOf" srcId="{76165954-F02B-4ED7-AE79-E7B5B68A985D}" destId="{05917678-A53E-4C73-B5B7-8933FFEA33C9}" srcOrd="0" destOrd="0" presId="urn:microsoft.com/office/officeart/2005/8/layout/process2"/>
    <dgm:cxn modelId="{C26C3F41-170A-4037-BC49-D756B25830C3}" type="presParOf" srcId="{5348D136-77F5-4341-8AB1-1847137653C6}" destId="{5FB35678-A6AB-4802-99E0-3729FDCBC7EA}" srcOrd="2" destOrd="0" presId="urn:microsoft.com/office/officeart/2005/8/layout/process2"/>
    <dgm:cxn modelId="{E66FDFEF-EBB7-49AD-9660-C8637A6AC63D}" type="presParOf" srcId="{5348D136-77F5-4341-8AB1-1847137653C6}" destId="{36FDD175-9492-4DA4-A66E-D2479578E272}" srcOrd="3" destOrd="0" presId="urn:microsoft.com/office/officeart/2005/8/layout/process2"/>
    <dgm:cxn modelId="{4CE57F50-7C07-4FB9-A871-410463EBA801}" type="presParOf" srcId="{36FDD175-9492-4DA4-A66E-D2479578E272}" destId="{8AFAAC5A-469A-4194-B613-DB89BFDF22AD}" srcOrd="0" destOrd="0" presId="urn:microsoft.com/office/officeart/2005/8/layout/process2"/>
    <dgm:cxn modelId="{40D0D95A-473F-41CE-B974-6B199F410A42}" type="presParOf" srcId="{5348D136-77F5-4341-8AB1-1847137653C6}" destId="{D775A941-F4B7-491F-9CCB-E4A1CD537ABE}" srcOrd="4" destOrd="0" presId="urn:microsoft.com/office/officeart/2005/8/layout/process2"/>
    <dgm:cxn modelId="{06F9C4A4-557D-4C49-9F37-A8AEF4400940}" type="presParOf" srcId="{5348D136-77F5-4341-8AB1-1847137653C6}" destId="{CE00C5A8-0116-4F59-8727-32E145F25B5C}" srcOrd="5" destOrd="0" presId="urn:microsoft.com/office/officeart/2005/8/layout/process2"/>
    <dgm:cxn modelId="{88A18B39-B42B-4677-865F-1873A6CA899E}" type="presParOf" srcId="{CE00C5A8-0116-4F59-8727-32E145F25B5C}" destId="{8CF0F727-C0DC-4E0D-9C35-AEDC051922A7}" srcOrd="0" destOrd="0" presId="urn:microsoft.com/office/officeart/2005/8/layout/process2"/>
    <dgm:cxn modelId="{9E4A2F4E-9ED4-4F66-AA36-AADEBDBBE0FE}" type="presParOf" srcId="{5348D136-77F5-4341-8AB1-1847137653C6}" destId="{205E5F18-CC14-4047-9273-4A03F84656A7}" srcOrd="6" destOrd="0" presId="urn:microsoft.com/office/officeart/2005/8/layout/process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B5DF3C-034F-427F-A2E6-EB2F909BEF4D}" type="doc">
      <dgm:prSet loTypeId="urn:microsoft.com/office/officeart/2005/8/layout/cycle1" loCatId="cycle" qsTypeId="urn:microsoft.com/office/officeart/2005/8/quickstyle/simple1" qsCatId="simple" csTypeId="urn:microsoft.com/office/officeart/2005/8/colors/colorful1" csCatId="colorful" phldr="1"/>
      <dgm:spPr/>
      <dgm:t>
        <a:bodyPr/>
        <a:lstStyle/>
        <a:p>
          <a:endParaRPr lang="en-US"/>
        </a:p>
      </dgm:t>
    </dgm:pt>
    <dgm:pt modelId="{3A032DD6-D9FE-450B-8A17-1825AB38AE5F}">
      <dgm:prSet phldrT="[Text]" custT="1"/>
      <dgm:spPr/>
      <dgm:t>
        <a:bodyPr/>
        <a:lstStyle/>
        <a:p>
          <a:r>
            <a:rPr lang="en-US" sz="1800" dirty="0" smtClean="0"/>
            <a:t>Name Crisis</a:t>
          </a:r>
          <a:endParaRPr lang="en-US" sz="1800" dirty="0"/>
        </a:p>
      </dgm:t>
    </dgm:pt>
    <dgm:pt modelId="{2F52B15C-FC5C-4A4D-84A2-68389BDEF8BD}" type="parTrans" cxnId="{44551761-2C11-4FBB-84A0-3EAA482E9AA5}">
      <dgm:prSet/>
      <dgm:spPr/>
      <dgm:t>
        <a:bodyPr/>
        <a:lstStyle/>
        <a:p>
          <a:endParaRPr lang="en-US" sz="2400"/>
        </a:p>
      </dgm:t>
    </dgm:pt>
    <dgm:pt modelId="{E9EDD75C-C70F-4BA4-9BFA-898BE8B1B924}" type="sibTrans" cxnId="{44551761-2C11-4FBB-84A0-3EAA482E9AA5}">
      <dgm:prSet/>
      <dgm:spPr/>
      <dgm:t>
        <a:bodyPr/>
        <a:lstStyle/>
        <a:p>
          <a:endParaRPr lang="en-US" sz="2400"/>
        </a:p>
      </dgm:t>
    </dgm:pt>
    <dgm:pt modelId="{D57D5E6C-5875-4E63-B950-1E6999376268}">
      <dgm:prSet phldrT="[Text]" custT="1"/>
      <dgm:spPr/>
      <dgm:t>
        <a:bodyPr/>
        <a:lstStyle/>
        <a:p>
          <a:r>
            <a:rPr lang="en-US" sz="1800" dirty="0" smtClean="0"/>
            <a:t>Asset and share price under pressure</a:t>
          </a:r>
          <a:endParaRPr lang="en-US" sz="1800" dirty="0"/>
        </a:p>
      </dgm:t>
    </dgm:pt>
    <dgm:pt modelId="{D710E7C3-B1C3-453F-B181-74496E0BFA68}" type="parTrans" cxnId="{3558FF26-9917-43F5-832D-04743ABC126C}">
      <dgm:prSet/>
      <dgm:spPr/>
      <dgm:t>
        <a:bodyPr/>
        <a:lstStyle/>
        <a:p>
          <a:endParaRPr lang="en-US" sz="2400"/>
        </a:p>
      </dgm:t>
    </dgm:pt>
    <dgm:pt modelId="{33C029B9-772E-4D81-8580-9B2834307A60}" type="sibTrans" cxnId="{3558FF26-9917-43F5-832D-04743ABC126C}">
      <dgm:prSet/>
      <dgm:spPr/>
      <dgm:t>
        <a:bodyPr/>
        <a:lstStyle/>
        <a:p>
          <a:endParaRPr lang="en-US" sz="2400"/>
        </a:p>
      </dgm:t>
    </dgm:pt>
    <dgm:pt modelId="{6742D30E-27CA-4A17-AFF8-F0529FA9D4EA}">
      <dgm:prSet phldrT="[Text]" custT="1"/>
      <dgm:spPr/>
      <dgm:t>
        <a:bodyPr/>
        <a:lstStyle/>
        <a:p>
          <a:r>
            <a:rPr lang="en-US" sz="1800" dirty="0" smtClean="0"/>
            <a:t>Rating Downgrade</a:t>
          </a:r>
          <a:endParaRPr lang="en-US" sz="1800" dirty="0"/>
        </a:p>
      </dgm:t>
    </dgm:pt>
    <dgm:pt modelId="{4218C7C0-CF8E-4656-A932-AFF138EE5D96}" type="parTrans" cxnId="{30664251-6036-4D0A-9245-16172A2388F0}">
      <dgm:prSet/>
      <dgm:spPr/>
      <dgm:t>
        <a:bodyPr/>
        <a:lstStyle/>
        <a:p>
          <a:endParaRPr lang="en-US" sz="2400"/>
        </a:p>
      </dgm:t>
    </dgm:pt>
    <dgm:pt modelId="{2A9BAF5F-C079-43D6-B96A-68A4EE80D00C}" type="sibTrans" cxnId="{30664251-6036-4D0A-9245-16172A2388F0}">
      <dgm:prSet/>
      <dgm:spPr/>
      <dgm:t>
        <a:bodyPr/>
        <a:lstStyle/>
        <a:p>
          <a:endParaRPr lang="en-US" sz="2400"/>
        </a:p>
      </dgm:t>
    </dgm:pt>
    <dgm:pt modelId="{9A1B57C6-8509-4892-BA93-E2EA5EEC764B}">
      <dgm:prSet phldrT="[Text]" custT="1"/>
      <dgm:spPr/>
      <dgm:t>
        <a:bodyPr/>
        <a:lstStyle/>
        <a:p>
          <a:r>
            <a:rPr lang="en-US" sz="1800" dirty="0" smtClean="0"/>
            <a:t>Counterparty Limits Withdrawn or restricted</a:t>
          </a:r>
          <a:endParaRPr lang="en-US" sz="1800" dirty="0"/>
        </a:p>
      </dgm:t>
    </dgm:pt>
    <dgm:pt modelId="{F3B88F0F-1BF3-4384-AEB8-E74EAE39C9B7}" type="parTrans" cxnId="{0DFD5549-062A-46FD-9C49-5CF8BC574A24}">
      <dgm:prSet/>
      <dgm:spPr/>
      <dgm:t>
        <a:bodyPr/>
        <a:lstStyle/>
        <a:p>
          <a:endParaRPr lang="en-US" sz="2400"/>
        </a:p>
      </dgm:t>
    </dgm:pt>
    <dgm:pt modelId="{1CECEC63-CADB-4565-A82C-16EE5BB18B42}" type="sibTrans" cxnId="{0DFD5549-062A-46FD-9C49-5CF8BC574A24}">
      <dgm:prSet/>
      <dgm:spPr/>
      <dgm:t>
        <a:bodyPr/>
        <a:lstStyle/>
        <a:p>
          <a:endParaRPr lang="en-US" sz="2400"/>
        </a:p>
      </dgm:t>
    </dgm:pt>
    <dgm:pt modelId="{6E6D0264-462B-46D0-905D-31FB0BE8C8D4}">
      <dgm:prSet phldrT="[Text]" custT="1"/>
      <dgm:spPr/>
      <dgm:t>
        <a:bodyPr/>
        <a:lstStyle/>
        <a:p>
          <a:r>
            <a:rPr lang="en-US" sz="1800" dirty="0" smtClean="0"/>
            <a:t>Margin and Collateral Calls</a:t>
          </a:r>
          <a:endParaRPr lang="en-US" sz="1800" dirty="0"/>
        </a:p>
      </dgm:t>
    </dgm:pt>
    <dgm:pt modelId="{ED2AE449-7827-429B-BAAF-17B93EFA7A09}" type="parTrans" cxnId="{D6AC23D0-1487-4B5F-8EDE-5319843393D2}">
      <dgm:prSet/>
      <dgm:spPr/>
      <dgm:t>
        <a:bodyPr/>
        <a:lstStyle/>
        <a:p>
          <a:endParaRPr lang="en-US" sz="2400"/>
        </a:p>
      </dgm:t>
    </dgm:pt>
    <dgm:pt modelId="{5D9E2D00-2B65-4051-A71E-6F9E7CDD3F81}" type="sibTrans" cxnId="{D6AC23D0-1487-4B5F-8EDE-5319843393D2}">
      <dgm:prSet/>
      <dgm:spPr/>
      <dgm:t>
        <a:bodyPr/>
        <a:lstStyle/>
        <a:p>
          <a:endParaRPr lang="en-US" sz="2400"/>
        </a:p>
      </dgm:t>
    </dgm:pt>
    <dgm:pt modelId="{E4A8DB11-7D3B-4400-9B2A-B6969C4B0C3C}">
      <dgm:prSet phldrT="[Text]" custT="1"/>
      <dgm:spPr/>
      <dgm:t>
        <a:bodyPr/>
        <a:lstStyle/>
        <a:p>
          <a:r>
            <a:rPr lang="en-US" sz="1800" dirty="0" smtClean="0"/>
            <a:t>Liquidity driven Asset Sale</a:t>
          </a:r>
          <a:endParaRPr lang="en-US" sz="1800" dirty="0"/>
        </a:p>
      </dgm:t>
    </dgm:pt>
    <dgm:pt modelId="{8C0ECDE7-F412-4F5C-A5FD-97D7EFBEF376}" type="parTrans" cxnId="{75ADA2C3-AC8A-43E7-8218-F12D7FCA68DA}">
      <dgm:prSet/>
      <dgm:spPr/>
      <dgm:t>
        <a:bodyPr/>
        <a:lstStyle/>
        <a:p>
          <a:endParaRPr lang="en-US" sz="2400"/>
        </a:p>
      </dgm:t>
    </dgm:pt>
    <dgm:pt modelId="{43F3538F-83F1-4D09-822C-55C03136947E}" type="sibTrans" cxnId="{75ADA2C3-AC8A-43E7-8218-F12D7FCA68DA}">
      <dgm:prSet/>
      <dgm:spPr/>
      <dgm:t>
        <a:bodyPr/>
        <a:lstStyle/>
        <a:p>
          <a:endParaRPr lang="en-US" sz="2400"/>
        </a:p>
      </dgm:t>
    </dgm:pt>
    <dgm:pt modelId="{59A52D0C-EE38-4942-BB8F-ED779325C688}" type="pres">
      <dgm:prSet presAssocID="{D3B5DF3C-034F-427F-A2E6-EB2F909BEF4D}" presName="cycle" presStyleCnt="0">
        <dgm:presLayoutVars>
          <dgm:dir/>
          <dgm:resizeHandles val="exact"/>
        </dgm:presLayoutVars>
      </dgm:prSet>
      <dgm:spPr/>
      <dgm:t>
        <a:bodyPr/>
        <a:lstStyle/>
        <a:p>
          <a:endParaRPr lang="en-US"/>
        </a:p>
      </dgm:t>
    </dgm:pt>
    <dgm:pt modelId="{1FC2E72E-7AAF-4E9E-B14A-9A489BB4377B}" type="pres">
      <dgm:prSet presAssocID="{3A032DD6-D9FE-450B-8A17-1825AB38AE5F}" presName="dummy" presStyleCnt="0"/>
      <dgm:spPr/>
    </dgm:pt>
    <dgm:pt modelId="{3AA1BB8A-ADBE-47EC-9521-2563F86C3D5C}" type="pres">
      <dgm:prSet presAssocID="{3A032DD6-D9FE-450B-8A17-1825AB38AE5F}" presName="node" presStyleLbl="revTx" presStyleIdx="0" presStyleCnt="6">
        <dgm:presLayoutVars>
          <dgm:bulletEnabled val="1"/>
        </dgm:presLayoutVars>
      </dgm:prSet>
      <dgm:spPr/>
      <dgm:t>
        <a:bodyPr/>
        <a:lstStyle/>
        <a:p>
          <a:endParaRPr lang="en-US"/>
        </a:p>
      </dgm:t>
    </dgm:pt>
    <dgm:pt modelId="{EA036A50-62FF-490C-8EFD-A72641392939}" type="pres">
      <dgm:prSet presAssocID="{E9EDD75C-C70F-4BA4-9BFA-898BE8B1B924}" presName="sibTrans" presStyleLbl="node1" presStyleIdx="0" presStyleCnt="6"/>
      <dgm:spPr/>
      <dgm:t>
        <a:bodyPr/>
        <a:lstStyle/>
        <a:p>
          <a:endParaRPr lang="en-US"/>
        </a:p>
      </dgm:t>
    </dgm:pt>
    <dgm:pt modelId="{A2478266-FDF0-466F-A7D8-61D7AF4DA55F}" type="pres">
      <dgm:prSet presAssocID="{D57D5E6C-5875-4E63-B950-1E6999376268}" presName="dummy" presStyleCnt="0"/>
      <dgm:spPr/>
    </dgm:pt>
    <dgm:pt modelId="{4DC29F89-6B66-4256-B593-9953020E7411}" type="pres">
      <dgm:prSet presAssocID="{D57D5E6C-5875-4E63-B950-1E6999376268}" presName="node" presStyleLbl="revTx" presStyleIdx="1" presStyleCnt="6">
        <dgm:presLayoutVars>
          <dgm:bulletEnabled val="1"/>
        </dgm:presLayoutVars>
      </dgm:prSet>
      <dgm:spPr/>
      <dgm:t>
        <a:bodyPr/>
        <a:lstStyle/>
        <a:p>
          <a:endParaRPr lang="en-US"/>
        </a:p>
      </dgm:t>
    </dgm:pt>
    <dgm:pt modelId="{74365AA2-10BB-4B9B-B8B2-86D5B871EA1B}" type="pres">
      <dgm:prSet presAssocID="{33C029B9-772E-4D81-8580-9B2834307A60}" presName="sibTrans" presStyleLbl="node1" presStyleIdx="1" presStyleCnt="6"/>
      <dgm:spPr/>
      <dgm:t>
        <a:bodyPr/>
        <a:lstStyle/>
        <a:p>
          <a:endParaRPr lang="en-US"/>
        </a:p>
      </dgm:t>
    </dgm:pt>
    <dgm:pt modelId="{FED61D82-EB0F-46BC-AD6E-D7B6A59256CC}" type="pres">
      <dgm:prSet presAssocID="{6742D30E-27CA-4A17-AFF8-F0529FA9D4EA}" presName="dummy" presStyleCnt="0"/>
      <dgm:spPr/>
    </dgm:pt>
    <dgm:pt modelId="{B1F2EA5D-A649-4270-9B33-0D2AC76CB821}" type="pres">
      <dgm:prSet presAssocID="{6742D30E-27CA-4A17-AFF8-F0529FA9D4EA}" presName="node" presStyleLbl="revTx" presStyleIdx="2" presStyleCnt="6">
        <dgm:presLayoutVars>
          <dgm:bulletEnabled val="1"/>
        </dgm:presLayoutVars>
      </dgm:prSet>
      <dgm:spPr/>
      <dgm:t>
        <a:bodyPr/>
        <a:lstStyle/>
        <a:p>
          <a:endParaRPr lang="en-US"/>
        </a:p>
      </dgm:t>
    </dgm:pt>
    <dgm:pt modelId="{D96F058B-9B5E-42EC-BCC2-521596083512}" type="pres">
      <dgm:prSet presAssocID="{2A9BAF5F-C079-43D6-B96A-68A4EE80D00C}" presName="sibTrans" presStyleLbl="node1" presStyleIdx="2" presStyleCnt="6"/>
      <dgm:spPr/>
      <dgm:t>
        <a:bodyPr/>
        <a:lstStyle/>
        <a:p>
          <a:endParaRPr lang="en-US"/>
        </a:p>
      </dgm:t>
    </dgm:pt>
    <dgm:pt modelId="{3A25F5A9-C240-4235-90D0-B12A323C9CB7}" type="pres">
      <dgm:prSet presAssocID="{9A1B57C6-8509-4892-BA93-E2EA5EEC764B}" presName="dummy" presStyleCnt="0"/>
      <dgm:spPr/>
    </dgm:pt>
    <dgm:pt modelId="{3AB964FE-1541-46A8-A4B5-C1C74D2816AC}" type="pres">
      <dgm:prSet presAssocID="{9A1B57C6-8509-4892-BA93-E2EA5EEC764B}" presName="node" presStyleLbl="revTx" presStyleIdx="3" presStyleCnt="6" custScaleX="107198">
        <dgm:presLayoutVars>
          <dgm:bulletEnabled val="1"/>
        </dgm:presLayoutVars>
      </dgm:prSet>
      <dgm:spPr/>
      <dgm:t>
        <a:bodyPr/>
        <a:lstStyle/>
        <a:p>
          <a:endParaRPr lang="en-US"/>
        </a:p>
      </dgm:t>
    </dgm:pt>
    <dgm:pt modelId="{A0863CC3-45DB-452F-86D9-34B86F8A6C87}" type="pres">
      <dgm:prSet presAssocID="{1CECEC63-CADB-4565-A82C-16EE5BB18B42}" presName="sibTrans" presStyleLbl="node1" presStyleIdx="3" presStyleCnt="6"/>
      <dgm:spPr/>
      <dgm:t>
        <a:bodyPr/>
        <a:lstStyle/>
        <a:p>
          <a:endParaRPr lang="en-US"/>
        </a:p>
      </dgm:t>
    </dgm:pt>
    <dgm:pt modelId="{90DD2644-F1A7-49A2-B07E-32A8F2FB9456}" type="pres">
      <dgm:prSet presAssocID="{6E6D0264-462B-46D0-905D-31FB0BE8C8D4}" presName="dummy" presStyleCnt="0"/>
      <dgm:spPr/>
    </dgm:pt>
    <dgm:pt modelId="{39543113-418B-4137-9CBA-E322CC00F5B8}" type="pres">
      <dgm:prSet presAssocID="{6E6D0264-462B-46D0-905D-31FB0BE8C8D4}" presName="node" presStyleLbl="revTx" presStyleIdx="4" presStyleCnt="6">
        <dgm:presLayoutVars>
          <dgm:bulletEnabled val="1"/>
        </dgm:presLayoutVars>
      </dgm:prSet>
      <dgm:spPr/>
      <dgm:t>
        <a:bodyPr/>
        <a:lstStyle/>
        <a:p>
          <a:endParaRPr lang="en-US"/>
        </a:p>
      </dgm:t>
    </dgm:pt>
    <dgm:pt modelId="{CE3CB207-044C-4289-9B4A-0E477A4E5D03}" type="pres">
      <dgm:prSet presAssocID="{5D9E2D00-2B65-4051-A71E-6F9E7CDD3F81}" presName="sibTrans" presStyleLbl="node1" presStyleIdx="4" presStyleCnt="6"/>
      <dgm:spPr/>
      <dgm:t>
        <a:bodyPr/>
        <a:lstStyle/>
        <a:p>
          <a:endParaRPr lang="en-US"/>
        </a:p>
      </dgm:t>
    </dgm:pt>
    <dgm:pt modelId="{D989EA20-8E39-4C27-B726-0F49CC3CD387}" type="pres">
      <dgm:prSet presAssocID="{E4A8DB11-7D3B-4400-9B2A-B6969C4B0C3C}" presName="dummy" presStyleCnt="0"/>
      <dgm:spPr/>
    </dgm:pt>
    <dgm:pt modelId="{F60A08E9-8562-4819-ABC2-EF9C927CF026}" type="pres">
      <dgm:prSet presAssocID="{E4A8DB11-7D3B-4400-9B2A-B6969C4B0C3C}" presName="node" presStyleLbl="revTx" presStyleIdx="5" presStyleCnt="6">
        <dgm:presLayoutVars>
          <dgm:bulletEnabled val="1"/>
        </dgm:presLayoutVars>
      </dgm:prSet>
      <dgm:spPr/>
      <dgm:t>
        <a:bodyPr/>
        <a:lstStyle/>
        <a:p>
          <a:endParaRPr lang="en-US"/>
        </a:p>
      </dgm:t>
    </dgm:pt>
    <dgm:pt modelId="{2857E83A-8D5C-46F4-A58B-10C04B7E6DAE}" type="pres">
      <dgm:prSet presAssocID="{43F3538F-83F1-4D09-822C-55C03136947E}" presName="sibTrans" presStyleLbl="node1" presStyleIdx="5" presStyleCnt="6"/>
      <dgm:spPr/>
      <dgm:t>
        <a:bodyPr/>
        <a:lstStyle/>
        <a:p>
          <a:endParaRPr lang="en-US"/>
        </a:p>
      </dgm:t>
    </dgm:pt>
  </dgm:ptLst>
  <dgm:cxnLst>
    <dgm:cxn modelId="{A7419E74-A852-46AF-947A-E3ECDAE6E926}" type="presOf" srcId="{6742D30E-27CA-4A17-AFF8-F0529FA9D4EA}" destId="{B1F2EA5D-A649-4270-9B33-0D2AC76CB821}" srcOrd="0" destOrd="0" presId="urn:microsoft.com/office/officeart/2005/8/layout/cycle1"/>
    <dgm:cxn modelId="{C8F892BD-A9A6-4C33-868C-EE8B0D0E86E0}" type="presOf" srcId="{1CECEC63-CADB-4565-A82C-16EE5BB18B42}" destId="{A0863CC3-45DB-452F-86D9-34B86F8A6C87}" srcOrd="0" destOrd="0" presId="urn:microsoft.com/office/officeart/2005/8/layout/cycle1"/>
    <dgm:cxn modelId="{E9A65B35-7954-4348-8E0B-60B759D3FF88}" type="presOf" srcId="{43F3538F-83F1-4D09-822C-55C03136947E}" destId="{2857E83A-8D5C-46F4-A58B-10C04B7E6DAE}" srcOrd="0" destOrd="0" presId="urn:microsoft.com/office/officeart/2005/8/layout/cycle1"/>
    <dgm:cxn modelId="{42B5CD04-65A5-4053-ADE9-1EF5CBC8003F}" type="presOf" srcId="{6E6D0264-462B-46D0-905D-31FB0BE8C8D4}" destId="{39543113-418B-4137-9CBA-E322CC00F5B8}" srcOrd="0" destOrd="0" presId="urn:microsoft.com/office/officeart/2005/8/layout/cycle1"/>
    <dgm:cxn modelId="{1E25432B-3ED8-4167-A1DD-89B09D9A1EAF}" type="presOf" srcId="{D57D5E6C-5875-4E63-B950-1E6999376268}" destId="{4DC29F89-6B66-4256-B593-9953020E7411}" srcOrd="0" destOrd="0" presId="urn:microsoft.com/office/officeart/2005/8/layout/cycle1"/>
    <dgm:cxn modelId="{85B3B029-423E-4BE6-9255-CBE47845D8F7}" type="presOf" srcId="{5D9E2D00-2B65-4051-A71E-6F9E7CDD3F81}" destId="{CE3CB207-044C-4289-9B4A-0E477A4E5D03}" srcOrd="0" destOrd="0" presId="urn:microsoft.com/office/officeart/2005/8/layout/cycle1"/>
    <dgm:cxn modelId="{3558FF26-9917-43F5-832D-04743ABC126C}" srcId="{D3B5DF3C-034F-427F-A2E6-EB2F909BEF4D}" destId="{D57D5E6C-5875-4E63-B950-1E6999376268}" srcOrd="1" destOrd="0" parTransId="{D710E7C3-B1C3-453F-B181-74496E0BFA68}" sibTransId="{33C029B9-772E-4D81-8580-9B2834307A60}"/>
    <dgm:cxn modelId="{2D06D910-CAB6-4375-AB20-0259F98749DC}" type="presOf" srcId="{9A1B57C6-8509-4892-BA93-E2EA5EEC764B}" destId="{3AB964FE-1541-46A8-A4B5-C1C74D2816AC}" srcOrd="0" destOrd="0" presId="urn:microsoft.com/office/officeart/2005/8/layout/cycle1"/>
    <dgm:cxn modelId="{30664251-6036-4D0A-9245-16172A2388F0}" srcId="{D3B5DF3C-034F-427F-A2E6-EB2F909BEF4D}" destId="{6742D30E-27CA-4A17-AFF8-F0529FA9D4EA}" srcOrd="2" destOrd="0" parTransId="{4218C7C0-CF8E-4656-A932-AFF138EE5D96}" sibTransId="{2A9BAF5F-C079-43D6-B96A-68A4EE80D00C}"/>
    <dgm:cxn modelId="{A462C874-4D75-460D-AF6F-681CFFDA39BD}" type="presOf" srcId="{E9EDD75C-C70F-4BA4-9BFA-898BE8B1B924}" destId="{EA036A50-62FF-490C-8EFD-A72641392939}" srcOrd="0" destOrd="0" presId="urn:microsoft.com/office/officeart/2005/8/layout/cycle1"/>
    <dgm:cxn modelId="{5679D85D-C0C2-4987-A4BC-87C7C85308AC}" type="presOf" srcId="{E4A8DB11-7D3B-4400-9B2A-B6969C4B0C3C}" destId="{F60A08E9-8562-4819-ABC2-EF9C927CF026}" srcOrd="0" destOrd="0" presId="urn:microsoft.com/office/officeart/2005/8/layout/cycle1"/>
    <dgm:cxn modelId="{D6AC23D0-1487-4B5F-8EDE-5319843393D2}" srcId="{D3B5DF3C-034F-427F-A2E6-EB2F909BEF4D}" destId="{6E6D0264-462B-46D0-905D-31FB0BE8C8D4}" srcOrd="4" destOrd="0" parTransId="{ED2AE449-7827-429B-BAAF-17B93EFA7A09}" sibTransId="{5D9E2D00-2B65-4051-A71E-6F9E7CDD3F81}"/>
    <dgm:cxn modelId="{0DFD5549-062A-46FD-9C49-5CF8BC574A24}" srcId="{D3B5DF3C-034F-427F-A2E6-EB2F909BEF4D}" destId="{9A1B57C6-8509-4892-BA93-E2EA5EEC764B}" srcOrd="3" destOrd="0" parTransId="{F3B88F0F-1BF3-4384-AEB8-E74EAE39C9B7}" sibTransId="{1CECEC63-CADB-4565-A82C-16EE5BB18B42}"/>
    <dgm:cxn modelId="{DEBFFDE1-5D60-41BD-BFD9-66E6B034F9AE}" type="presOf" srcId="{D3B5DF3C-034F-427F-A2E6-EB2F909BEF4D}" destId="{59A52D0C-EE38-4942-BB8F-ED779325C688}" srcOrd="0" destOrd="0" presId="urn:microsoft.com/office/officeart/2005/8/layout/cycle1"/>
    <dgm:cxn modelId="{44551761-2C11-4FBB-84A0-3EAA482E9AA5}" srcId="{D3B5DF3C-034F-427F-A2E6-EB2F909BEF4D}" destId="{3A032DD6-D9FE-450B-8A17-1825AB38AE5F}" srcOrd="0" destOrd="0" parTransId="{2F52B15C-FC5C-4A4D-84A2-68389BDEF8BD}" sibTransId="{E9EDD75C-C70F-4BA4-9BFA-898BE8B1B924}"/>
    <dgm:cxn modelId="{DDD92D37-BABF-45ED-AA0D-4E5AE6D0C4B4}" type="presOf" srcId="{33C029B9-772E-4D81-8580-9B2834307A60}" destId="{74365AA2-10BB-4B9B-B8B2-86D5B871EA1B}" srcOrd="0" destOrd="0" presId="urn:microsoft.com/office/officeart/2005/8/layout/cycle1"/>
    <dgm:cxn modelId="{75ADA2C3-AC8A-43E7-8218-F12D7FCA68DA}" srcId="{D3B5DF3C-034F-427F-A2E6-EB2F909BEF4D}" destId="{E4A8DB11-7D3B-4400-9B2A-B6969C4B0C3C}" srcOrd="5" destOrd="0" parTransId="{8C0ECDE7-F412-4F5C-A5FD-97D7EFBEF376}" sibTransId="{43F3538F-83F1-4D09-822C-55C03136947E}"/>
    <dgm:cxn modelId="{B47173A4-165E-4D2B-B7FA-CB4EAB36914E}" type="presOf" srcId="{2A9BAF5F-C079-43D6-B96A-68A4EE80D00C}" destId="{D96F058B-9B5E-42EC-BCC2-521596083512}" srcOrd="0" destOrd="0" presId="urn:microsoft.com/office/officeart/2005/8/layout/cycle1"/>
    <dgm:cxn modelId="{D59C8B64-197C-4482-A4A0-129A60076E51}" type="presOf" srcId="{3A032DD6-D9FE-450B-8A17-1825AB38AE5F}" destId="{3AA1BB8A-ADBE-47EC-9521-2563F86C3D5C}" srcOrd="0" destOrd="0" presId="urn:microsoft.com/office/officeart/2005/8/layout/cycle1"/>
    <dgm:cxn modelId="{92F1C9DA-18B2-482E-9233-FF85C6366428}" type="presParOf" srcId="{59A52D0C-EE38-4942-BB8F-ED779325C688}" destId="{1FC2E72E-7AAF-4E9E-B14A-9A489BB4377B}" srcOrd="0" destOrd="0" presId="urn:microsoft.com/office/officeart/2005/8/layout/cycle1"/>
    <dgm:cxn modelId="{D09641A0-72FC-437C-921E-09346F6D1466}" type="presParOf" srcId="{59A52D0C-EE38-4942-BB8F-ED779325C688}" destId="{3AA1BB8A-ADBE-47EC-9521-2563F86C3D5C}" srcOrd="1" destOrd="0" presId="urn:microsoft.com/office/officeart/2005/8/layout/cycle1"/>
    <dgm:cxn modelId="{18B22812-573B-4417-B856-62F92A2CE57E}" type="presParOf" srcId="{59A52D0C-EE38-4942-BB8F-ED779325C688}" destId="{EA036A50-62FF-490C-8EFD-A72641392939}" srcOrd="2" destOrd="0" presId="urn:microsoft.com/office/officeart/2005/8/layout/cycle1"/>
    <dgm:cxn modelId="{649FA54B-222B-4333-A7A4-0DFE3D798C6D}" type="presParOf" srcId="{59A52D0C-EE38-4942-BB8F-ED779325C688}" destId="{A2478266-FDF0-466F-A7D8-61D7AF4DA55F}" srcOrd="3" destOrd="0" presId="urn:microsoft.com/office/officeart/2005/8/layout/cycle1"/>
    <dgm:cxn modelId="{77660E8F-4CF9-4CE2-9F5F-55BD1C3BC2C0}" type="presParOf" srcId="{59A52D0C-EE38-4942-BB8F-ED779325C688}" destId="{4DC29F89-6B66-4256-B593-9953020E7411}" srcOrd="4" destOrd="0" presId="urn:microsoft.com/office/officeart/2005/8/layout/cycle1"/>
    <dgm:cxn modelId="{AD9C37C0-1A4D-4C4B-B22E-BEB45EF17DF6}" type="presParOf" srcId="{59A52D0C-EE38-4942-BB8F-ED779325C688}" destId="{74365AA2-10BB-4B9B-B8B2-86D5B871EA1B}" srcOrd="5" destOrd="0" presId="urn:microsoft.com/office/officeart/2005/8/layout/cycle1"/>
    <dgm:cxn modelId="{199AB8D9-4593-43E6-934A-3359B4C14FA2}" type="presParOf" srcId="{59A52D0C-EE38-4942-BB8F-ED779325C688}" destId="{FED61D82-EB0F-46BC-AD6E-D7B6A59256CC}" srcOrd="6" destOrd="0" presId="urn:microsoft.com/office/officeart/2005/8/layout/cycle1"/>
    <dgm:cxn modelId="{501C3DE7-A99A-48A4-A981-6451F995AF70}" type="presParOf" srcId="{59A52D0C-EE38-4942-BB8F-ED779325C688}" destId="{B1F2EA5D-A649-4270-9B33-0D2AC76CB821}" srcOrd="7" destOrd="0" presId="urn:microsoft.com/office/officeart/2005/8/layout/cycle1"/>
    <dgm:cxn modelId="{F391087C-836C-4BAD-9F19-5148DC7E88BF}" type="presParOf" srcId="{59A52D0C-EE38-4942-BB8F-ED779325C688}" destId="{D96F058B-9B5E-42EC-BCC2-521596083512}" srcOrd="8" destOrd="0" presId="urn:microsoft.com/office/officeart/2005/8/layout/cycle1"/>
    <dgm:cxn modelId="{03D39F49-B829-43C2-92FE-55F04B6E8DB5}" type="presParOf" srcId="{59A52D0C-EE38-4942-BB8F-ED779325C688}" destId="{3A25F5A9-C240-4235-90D0-B12A323C9CB7}" srcOrd="9" destOrd="0" presId="urn:microsoft.com/office/officeart/2005/8/layout/cycle1"/>
    <dgm:cxn modelId="{FF59B466-9C03-4043-8DDE-CEF14BB4A3AE}" type="presParOf" srcId="{59A52D0C-EE38-4942-BB8F-ED779325C688}" destId="{3AB964FE-1541-46A8-A4B5-C1C74D2816AC}" srcOrd="10" destOrd="0" presId="urn:microsoft.com/office/officeart/2005/8/layout/cycle1"/>
    <dgm:cxn modelId="{F2A02783-8BE7-4001-A30D-70B99C74A99F}" type="presParOf" srcId="{59A52D0C-EE38-4942-BB8F-ED779325C688}" destId="{A0863CC3-45DB-452F-86D9-34B86F8A6C87}" srcOrd="11" destOrd="0" presId="urn:microsoft.com/office/officeart/2005/8/layout/cycle1"/>
    <dgm:cxn modelId="{81868DE6-EFBF-453C-8672-305EEE8C3622}" type="presParOf" srcId="{59A52D0C-EE38-4942-BB8F-ED779325C688}" destId="{90DD2644-F1A7-49A2-B07E-32A8F2FB9456}" srcOrd="12" destOrd="0" presId="urn:microsoft.com/office/officeart/2005/8/layout/cycle1"/>
    <dgm:cxn modelId="{C8952BE8-8122-4FA1-AA05-E98BE335E596}" type="presParOf" srcId="{59A52D0C-EE38-4942-BB8F-ED779325C688}" destId="{39543113-418B-4137-9CBA-E322CC00F5B8}" srcOrd="13" destOrd="0" presId="urn:microsoft.com/office/officeart/2005/8/layout/cycle1"/>
    <dgm:cxn modelId="{D803169F-1482-4646-A1C4-155A1E344D25}" type="presParOf" srcId="{59A52D0C-EE38-4942-BB8F-ED779325C688}" destId="{CE3CB207-044C-4289-9B4A-0E477A4E5D03}" srcOrd="14" destOrd="0" presId="urn:microsoft.com/office/officeart/2005/8/layout/cycle1"/>
    <dgm:cxn modelId="{2923C719-E0E7-4DC5-92EC-A413BDFD24A3}" type="presParOf" srcId="{59A52D0C-EE38-4942-BB8F-ED779325C688}" destId="{D989EA20-8E39-4C27-B726-0F49CC3CD387}" srcOrd="15" destOrd="0" presId="urn:microsoft.com/office/officeart/2005/8/layout/cycle1"/>
    <dgm:cxn modelId="{1FD92763-9188-4DE6-B4FB-296BF11431F0}" type="presParOf" srcId="{59A52D0C-EE38-4942-BB8F-ED779325C688}" destId="{F60A08E9-8562-4819-ABC2-EF9C927CF026}" srcOrd="16" destOrd="0" presId="urn:microsoft.com/office/officeart/2005/8/layout/cycle1"/>
    <dgm:cxn modelId="{A0B5DDDE-584A-4BC6-AB58-AC2786E2FE41}" type="presParOf" srcId="{59A52D0C-EE38-4942-BB8F-ED779325C688}" destId="{2857E83A-8D5C-46F4-A58B-10C04B7E6DAE}" srcOrd="17"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4F7661B-6D98-4502-8776-A8B14635E708}"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US"/>
        </a:p>
      </dgm:t>
    </dgm:pt>
    <dgm:pt modelId="{BD5010EF-BE4C-4641-AA9E-AB5025A850BC}">
      <dgm:prSet phldrT="[Text]" custT="1"/>
      <dgm:spPr/>
      <dgm:t>
        <a:bodyPr/>
        <a:lstStyle/>
        <a:p>
          <a:r>
            <a:rPr lang="en-US" sz="2400" dirty="0" smtClean="0"/>
            <a:t>Name Crisis</a:t>
          </a:r>
          <a:endParaRPr lang="en-US" sz="2400" dirty="0"/>
        </a:p>
      </dgm:t>
    </dgm:pt>
    <dgm:pt modelId="{A8076EB6-74E2-4AA8-9F77-C3A0AEF1ED2E}" type="parTrans" cxnId="{889263D8-0D62-46ED-A38C-692FD50639B3}">
      <dgm:prSet/>
      <dgm:spPr/>
      <dgm:t>
        <a:bodyPr/>
        <a:lstStyle/>
        <a:p>
          <a:endParaRPr lang="en-US"/>
        </a:p>
      </dgm:t>
    </dgm:pt>
    <dgm:pt modelId="{A22325E4-9B6C-4739-8019-FE886EB8C608}" type="sibTrans" cxnId="{889263D8-0D62-46ED-A38C-692FD50639B3}">
      <dgm:prSet/>
      <dgm:spPr/>
      <dgm:t>
        <a:bodyPr/>
        <a:lstStyle/>
        <a:p>
          <a:endParaRPr lang="en-US"/>
        </a:p>
      </dgm:t>
    </dgm:pt>
    <dgm:pt modelId="{A533DA0E-AF79-436C-91A1-ED74EE63A9DE}">
      <dgm:prSet phldrT="[Text]"/>
      <dgm:spPr/>
      <dgm:t>
        <a:bodyPr/>
        <a:lstStyle/>
        <a:p>
          <a:r>
            <a:rPr lang="en-US" dirty="0" smtClean="0"/>
            <a:t>Positions disclosed</a:t>
          </a:r>
          <a:endParaRPr lang="en-US" dirty="0"/>
        </a:p>
      </dgm:t>
    </dgm:pt>
    <dgm:pt modelId="{7078EA06-3653-4BDA-B7DB-A1FA6A0DA669}" type="parTrans" cxnId="{C4CBF733-384E-4382-92E0-F5C90A32FFC5}">
      <dgm:prSet/>
      <dgm:spPr/>
      <dgm:t>
        <a:bodyPr/>
        <a:lstStyle/>
        <a:p>
          <a:endParaRPr lang="en-US"/>
        </a:p>
      </dgm:t>
    </dgm:pt>
    <dgm:pt modelId="{659F3476-BDD7-4D51-84C4-808456A1F70E}" type="sibTrans" cxnId="{C4CBF733-384E-4382-92E0-F5C90A32FFC5}">
      <dgm:prSet/>
      <dgm:spPr/>
      <dgm:t>
        <a:bodyPr/>
        <a:lstStyle/>
        <a:p>
          <a:endParaRPr lang="en-US"/>
        </a:p>
      </dgm:t>
    </dgm:pt>
    <dgm:pt modelId="{D88500A7-E55C-412F-B2C0-846AC9BC2266}">
      <dgm:prSet phldrT="[Text]"/>
      <dgm:spPr/>
      <dgm:t>
        <a:bodyPr/>
        <a:lstStyle/>
        <a:p>
          <a:r>
            <a:rPr lang="en-US" dirty="0" smtClean="0"/>
            <a:t>Anticipated Asset Sales</a:t>
          </a:r>
          <a:endParaRPr lang="en-US" dirty="0"/>
        </a:p>
      </dgm:t>
    </dgm:pt>
    <dgm:pt modelId="{E4CADE73-0ED6-4128-822E-E2B210667CCC}" type="parTrans" cxnId="{92B23144-56C4-4358-B4B6-A0A0044F0857}">
      <dgm:prSet/>
      <dgm:spPr/>
      <dgm:t>
        <a:bodyPr/>
        <a:lstStyle/>
        <a:p>
          <a:endParaRPr lang="en-US"/>
        </a:p>
      </dgm:t>
    </dgm:pt>
    <dgm:pt modelId="{1B4893A4-0A49-4A00-A988-9689945F2541}" type="sibTrans" cxnId="{92B23144-56C4-4358-B4B6-A0A0044F0857}">
      <dgm:prSet/>
      <dgm:spPr/>
      <dgm:t>
        <a:bodyPr/>
        <a:lstStyle/>
        <a:p>
          <a:endParaRPr lang="en-US"/>
        </a:p>
      </dgm:t>
    </dgm:pt>
    <dgm:pt modelId="{1829C259-4654-4FEF-AA64-5FAB1452904D}">
      <dgm:prSet phldrT="[Text]" custT="1"/>
      <dgm:spPr/>
      <dgm:t>
        <a:bodyPr/>
        <a:lstStyle/>
        <a:p>
          <a:r>
            <a:rPr lang="en-US" sz="2400" dirty="0" smtClean="0"/>
            <a:t>Asset Sales</a:t>
          </a:r>
          <a:endParaRPr lang="en-US" sz="2400" dirty="0"/>
        </a:p>
      </dgm:t>
    </dgm:pt>
    <dgm:pt modelId="{3931B711-3604-4081-95C0-BC18949E4B63}" type="parTrans" cxnId="{0B9BD4CA-910E-4B8F-86CD-229388BEE446}">
      <dgm:prSet/>
      <dgm:spPr/>
      <dgm:t>
        <a:bodyPr/>
        <a:lstStyle/>
        <a:p>
          <a:endParaRPr lang="en-US"/>
        </a:p>
      </dgm:t>
    </dgm:pt>
    <dgm:pt modelId="{CBB1F49A-5FD0-4424-8933-B7D713D311E9}" type="sibTrans" cxnId="{0B9BD4CA-910E-4B8F-86CD-229388BEE446}">
      <dgm:prSet/>
      <dgm:spPr/>
      <dgm:t>
        <a:bodyPr/>
        <a:lstStyle/>
        <a:p>
          <a:endParaRPr lang="en-US"/>
        </a:p>
      </dgm:t>
    </dgm:pt>
    <dgm:pt modelId="{89D05A18-2C24-474C-BD07-8308CCAA5FC1}">
      <dgm:prSet phldrT="[Text]"/>
      <dgm:spPr/>
      <dgm:t>
        <a:bodyPr/>
        <a:lstStyle/>
        <a:p>
          <a:r>
            <a:rPr lang="en-US" dirty="0" smtClean="0"/>
            <a:t>Liquidity</a:t>
          </a:r>
        </a:p>
      </dgm:t>
    </dgm:pt>
    <dgm:pt modelId="{7A871421-1B07-45CA-B5AB-5145304CA06B}" type="parTrans" cxnId="{EF0DB380-1C5D-4CA9-8C48-DAA33096EBFD}">
      <dgm:prSet/>
      <dgm:spPr/>
      <dgm:t>
        <a:bodyPr/>
        <a:lstStyle/>
        <a:p>
          <a:endParaRPr lang="en-US"/>
        </a:p>
      </dgm:t>
    </dgm:pt>
    <dgm:pt modelId="{9B807FEE-B802-4B47-8F4F-B7599E9A814E}" type="sibTrans" cxnId="{EF0DB380-1C5D-4CA9-8C48-DAA33096EBFD}">
      <dgm:prSet/>
      <dgm:spPr/>
      <dgm:t>
        <a:bodyPr/>
        <a:lstStyle/>
        <a:p>
          <a:endParaRPr lang="en-US"/>
        </a:p>
      </dgm:t>
    </dgm:pt>
    <dgm:pt modelId="{DD88AFE0-695D-41C6-9E9C-E6CF0F552587}">
      <dgm:prSet phldrT="[Text]"/>
      <dgm:spPr/>
      <dgm:t>
        <a:bodyPr/>
        <a:lstStyle/>
        <a:p>
          <a:r>
            <a:rPr lang="en-US" dirty="0" smtClean="0"/>
            <a:t>Defensive move by market</a:t>
          </a:r>
          <a:endParaRPr lang="en-US" dirty="0"/>
        </a:p>
      </dgm:t>
    </dgm:pt>
    <dgm:pt modelId="{F168A504-8BD4-4C87-B4D4-CB93A2BDB9BE}" type="parTrans" cxnId="{D7B6470E-B400-4810-9975-74F04C88E662}">
      <dgm:prSet/>
      <dgm:spPr/>
      <dgm:t>
        <a:bodyPr/>
        <a:lstStyle/>
        <a:p>
          <a:endParaRPr lang="en-US"/>
        </a:p>
      </dgm:t>
    </dgm:pt>
    <dgm:pt modelId="{7B0D5E72-0B27-4EA3-9A42-A724B7159670}" type="sibTrans" cxnId="{D7B6470E-B400-4810-9975-74F04C88E662}">
      <dgm:prSet/>
      <dgm:spPr/>
      <dgm:t>
        <a:bodyPr/>
        <a:lstStyle/>
        <a:p>
          <a:endParaRPr lang="en-US"/>
        </a:p>
      </dgm:t>
    </dgm:pt>
    <dgm:pt modelId="{560B50E5-B8FC-4951-9C2C-957BD0812350}">
      <dgm:prSet phldrT="[Text]"/>
      <dgm:spPr/>
      <dgm:t>
        <a:bodyPr/>
        <a:lstStyle/>
        <a:p>
          <a:r>
            <a:rPr lang="en-US" dirty="0" smtClean="0"/>
            <a:t>Aggressive sale by short sellers</a:t>
          </a:r>
          <a:endParaRPr lang="en-US" dirty="0"/>
        </a:p>
      </dgm:t>
    </dgm:pt>
    <dgm:pt modelId="{A4019BC2-A7D5-4A6A-9B72-C5C07A1C61D9}" type="parTrans" cxnId="{76F84DE0-5B80-4E28-8584-7564C66B6A67}">
      <dgm:prSet/>
      <dgm:spPr/>
      <dgm:t>
        <a:bodyPr/>
        <a:lstStyle/>
        <a:p>
          <a:endParaRPr lang="en-US"/>
        </a:p>
      </dgm:t>
    </dgm:pt>
    <dgm:pt modelId="{915AF9B3-1583-43D8-8ADE-CC3FF2682E62}" type="sibTrans" cxnId="{76F84DE0-5B80-4E28-8584-7564C66B6A67}">
      <dgm:prSet/>
      <dgm:spPr/>
      <dgm:t>
        <a:bodyPr/>
        <a:lstStyle/>
        <a:p>
          <a:endParaRPr lang="en-US"/>
        </a:p>
      </dgm:t>
    </dgm:pt>
    <dgm:pt modelId="{0B6B0FD6-AE97-4286-80A5-FD40D16A79FD}">
      <dgm:prSet phldrT="[Text]" custT="1"/>
      <dgm:spPr/>
      <dgm:t>
        <a:bodyPr/>
        <a:lstStyle/>
        <a:p>
          <a:r>
            <a:rPr lang="en-US" sz="2400" dirty="0" smtClean="0"/>
            <a:t>Limits Trouble</a:t>
          </a:r>
          <a:endParaRPr lang="en-US" sz="2400" dirty="0"/>
        </a:p>
      </dgm:t>
    </dgm:pt>
    <dgm:pt modelId="{D578C0AB-0243-4471-8A25-F16011B4581B}" type="parTrans" cxnId="{9D445C21-C52D-4C15-8922-F46D551CDBD7}">
      <dgm:prSet/>
      <dgm:spPr/>
      <dgm:t>
        <a:bodyPr/>
        <a:lstStyle/>
        <a:p>
          <a:endParaRPr lang="en-US"/>
        </a:p>
      </dgm:t>
    </dgm:pt>
    <dgm:pt modelId="{8EDA3D5D-47FF-4683-B648-612B6F3E78DB}" type="sibTrans" cxnId="{9D445C21-C52D-4C15-8922-F46D551CDBD7}">
      <dgm:prSet/>
      <dgm:spPr/>
      <dgm:t>
        <a:bodyPr/>
        <a:lstStyle/>
        <a:p>
          <a:endParaRPr lang="en-US"/>
        </a:p>
      </dgm:t>
    </dgm:pt>
    <dgm:pt modelId="{2164BAF6-DBF7-4CA4-B833-A12D771BD12F}">
      <dgm:prSet phldrT="[Text]"/>
      <dgm:spPr/>
      <dgm:t>
        <a:bodyPr/>
        <a:lstStyle/>
        <a:p>
          <a:r>
            <a:rPr lang="en-US" dirty="0" smtClean="0"/>
            <a:t>Margin &amp; Collateral Calls</a:t>
          </a:r>
          <a:endParaRPr lang="en-US" dirty="0"/>
        </a:p>
      </dgm:t>
    </dgm:pt>
    <dgm:pt modelId="{057C088F-CCDA-493E-A06F-D8B061A86B72}" type="parTrans" cxnId="{E47072A7-1453-4785-97A0-69CF144EEAB2}">
      <dgm:prSet/>
      <dgm:spPr/>
      <dgm:t>
        <a:bodyPr/>
        <a:lstStyle/>
        <a:p>
          <a:endParaRPr lang="en-US"/>
        </a:p>
      </dgm:t>
    </dgm:pt>
    <dgm:pt modelId="{6C03D202-31DE-40CF-97BE-155BE2F3D69F}" type="sibTrans" cxnId="{E47072A7-1453-4785-97A0-69CF144EEAB2}">
      <dgm:prSet/>
      <dgm:spPr/>
      <dgm:t>
        <a:bodyPr/>
        <a:lstStyle/>
        <a:p>
          <a:endParaRPr lang="en-US"/>
        </a:p>
      </dgm:t>
    </dgm:pt>
    <dgm:pt modelId="{4252BE35-347C-4627-AA76-16F1ABB55207}">
      <dgm:prSet phldrT="[Text]"/>
      <dgm:spPr/>
      <dgm:t>
        <a:bodyPr/>
        <a:lstStyle/>
        <a:p>
          <a:r>
            <a:rPr lang="en-US" dirty="0" smtClean="0"/>
            <a:t>Restricted trading ability</a:t>
          </a:r>
          <a:endParaRPr lang="en-US" dirty="0"/>
        </a:p>
      </dgm:t>
    </dgm:pt>
    <dgm:pt modelId="{3B2F5C59-C507-4214-B779-5492BD24BC9D}" type="parTrans" cxnId="{E9069A2C-9FD4-45C2-BA72-43DC376B4598}">
      <dgm:prSet/>
      <dgm:spPr/>
      <dgm:t>
        <a:bodyPr/>
        <a:lstStyle/>
        <a:p>
          <a:endParaRPr lang="en-US"/>
        </a:p>
      </dgm:t>
    </dgm:pt>
    <dgm:pt modelId="{04780772-8A19-4F15-91AF-7BB14E00602C}" type="sibTrans" cxnId="{E9069A2C-9FD4-45C2-BA72-43DC376B4598}">
      <dgm:prSet/>
      <dgm:spPr/>
      <dgm:t>
        <a:bodyPr/>
        <a:lstStyle/>
        <a:p>
          <a:endParaRPr lang="en-US"/>
        </a:p>
      </dgm:t>
    </dgm:pt>
    <dgm:pt modelId="{5FCF93F5-C7CD-4ABE-9DCB-27F651BEEBE5}">
      <dgm:prSet phldrT="[Text]"/>
      <dgm:spPr/>
      <dgm:t>
        <a:bodyPr/>
        <a:lstStyle/>
        <a:p>
          <a:r>
            <a:rPr lang="en-US" dirty="0" smtClean="0"/>
            <a:t>Net Settlement?</a:t>
          </a:r>
          <a:endParaRPr lang="en-US" dirty="0"/>
        </a:p>
      </dgm:t>
    </dgm:pt>
    <dgm:pt modelId="{CC0C553F-89B2-4D75-8DAC-72EE09D372ED}" type="parTrans" cxnId="{40743F0F-FFF9-42E4-BFA7-95743EA38E53}">
      <dgm:prSet/>
      <dgm:spPr/>
      <dgm:t>
        <a:bodyPr/>
        <a:lstStyle/>
        <a:p>
          <a:endParaRPr lang="en-US"/>
        </a:p>
      </dgm:t>
    </dgm:pt>
    <dgm:pt modelId="{5BDC7B4B-E125-453F-8BA9-58F2EBF88872}" type="sibTrans" cxnId="{40743F0F-FFF9-42E4-BFA7-95743EA38E53}">
      <dgm:prSet/>
      <dgm:spPr/>
      <dgm:t>
        <a:bodyPr/>
        <a:lstStyle/>
        <a:p>
          <a:endParaRPr lang="en-US"/>
        </a:p>
      </dgm:t>
    </dgm:pt>
    <dgm:pt modelId="{4EBE5611-4A9E-426A-82A6-E28547F84E44}" type="pres">
      <dgm:prSet presAssocID="{64F7661B-6D98-4502-8776-A8B14635E708}" presName="diagram" presStyleCnt="0">
        <dgm:presLayoutVars>
          <dgm:chPref val="1"/>
          <dgm:dir/>
          <dgm:animOne val="branch"/>
          <dgm:animLvl val="lvl"/>
          <dgm:resizeHandles/>
        </dgm:presLayoutVars>
      </dgm:prSet>
      <dgm:spPr/>
      <dgm:t>
        <a:bodyPr/>
        <a:lstStyle/>
        <a:p>
          <a:endParaRPr lang="en-US"/>
        </a:p>
      </dgm:t>
    </dgm:pt>
    <dgm:pt modelId="{77E76B8C-5F63-4B87-8F02-07462516AC3B}" type="pres">
      <dgm:prSet presAssocID="{BD5010EF-BE4C-4641-AA9E-AB5025A850BC}" presName="root" presStyleCnt="0"/>
      <dgm:spPr/>
    </dgm:pt>
    <dgm:pt modelId="{E0C44249-5D43-4CFE-A23E-25365DBA4ED7}" type="pres">
      <dgm:prSet presAssocID="{BD5010EF-BE4C-4641-AA9E-AB5025A850BC}" presName="rootComposite" presStyleCnt="0"/>
      <dgm:spPr/>
    </dgm:pt>
    <dgm:pt modelId="{78288C5B-7B59-42E3-A471-7B5E22364893}" type="pres">
      <dgm:prSet presAssocID="{BD5010EF-BE4C-4641-AA9E-AB5025A850BC}" presName="rootText" presStyleLbl="node1" presStyleIdx="0" presStyleCnt="3"/>
      <dgm:spPr/>
      <dgm:t>
        <a:bodyPr/>
        <a:lstStyle/>
        <a:p>
          <a:endParaRPr lang="en-US"/>
        </a:p>
      </dgm:t>
    </dgm:pt>
    <dgm:pt modelId="{C7B0070A-503D-49FB-AEEB-D288132FE76C}" type="pres">
      <dgm:prSet presAssocID="{BD5010EF-BE4C-4641-AA9E-AB5025A850BC}" presName="rootConnector" presStyleLbl="node1" presStyleIdx="0" presStyleCnt="3"/>
      <dgm:spPr/>
      <dgm:t>
        <a:bodyPr/>
        <a:lstStyle/>
        <a:p>
          <a:endParaRPr lang="en-US"/>
        </a:p>
      </dgm:t>
    </dgm:pt>
    <dgm:pt modelId="{6EEFA8D1-045F-4E76-86F1-89FADC853CF7}" type="pres">
      <dgm:prSet presAssocID="{BD5010EF-BE4C-4641-AA9E-AB5025A850BC}" presName="childShape" presStyleCnt="0"/>
      <dgm:spPr/>
    </dgm:pt>
    <dgm:pt modelId="{AE2AB0DC-D8DD-41DA-82E2-7D9208682E09}" type="pres">
      <dgm:prSet presAssocID="{7078EA06-3653-4BDA-B7DB-A1FA6A0DA669}" presName="Name13" presStyleLbl="parChTrans1D2" presStyleIdx="0" presStyleCnt="8"/>
      <dgm:spPr/>
      <dgm:t>
        <a:bodyPr/>
        <a:lstStyle/>
        <a:p>
          <a:endParaRPr lang="en-US"/>
        </a:p>
      </dgm:t>
    </dgm:pt>
    <dgm:pt modelId="{B6C8B678-0503-46A5-9E43-BB724B3C58DF}" type="pres">
      <dgm:prSet presAssocID="{A533DA0E-AF79-436C-91A1-ED74EE63A9DE}" presName="childText" presStyleLbl="bgAcc1" presStyleIdx="0" presStyleCnt="8">
        <dgm:presLayoutVars>
          <dgm:bulletEnabled val="1"/>
        </dgm:presLayoutVars>
      </dgm:prSet>
      <dgm:spPr/>
      <dgm:t>
        <a:bodyPr/>
        <a:lstStyle/>
        <a:p>
          <a:endParaRPr lang="en-US"/>
        </a:p>
      </dgm:t>
    </dgm:pt>
    <dgm:pt modelId="{D5CA9B30-7086-4FBD-B82A-738E89079510}" type="pres">
      <dgm:prSet presAssocID="{E4CADE73-0ED6-4128-822E-E2B210667CCC}" presName="Name13" presStyleLbl="parChTrans1D2" presStyleIdx="1" presStyleCnt="8"/>
      <dgm:spPr/>
      <dgm:t>
        <a:bodyPr/>
        <a:lstStyle/>
        <a:p>
          <a:endParaRPr lang="en-US"/>
        </a:p>
      </dgm:t>
    </dgm:pt>
    <dgm:pt modelId="{A97EFE0C-6DCC-4B78-874B-C46B5CEABAB2}" type="pres">
      <dgm:prSet presAssocID="{D88500A7-E55C-412F-B2C0-846AC9BC2266}" presName="childText" presStyleLbl="bgAcc1" presStyleIdx="1" presStyleCnt="8">
        <dgm:presLayoutVars>
          <dgm:bulletEnabled val="1"/>
        </dgm:presLayoutVars>
      </dgm:prSet>
      <dgm:spPr/>
      <dgm:t>
        <a:bodyPr/>
        <a:lstStyle/>
        <a:p>
          <a:endParaRPr lang="en-US"/>
        </a:p>
      </dgm:t>
    </dgm:pt>
    <dgm:pt modelId="{1AEFAEEE-D0C5-43EC-AC97-2D57BA0160F0}" type="pres">
      <dgm:prSet presAssocID="{1829C259-4654-4FEF-AA64-5FAB1452904D}" presName="root" presStyleCnt="0"/>
      <dgm:spPr/>
    </dgm:pt>
    <dgm:pt modelId="{E15356A8-8290-43CC-BF40-E3243FCA5CCE}" type="pres">
      <dgm:prSet presAssocID="{1829C259-4654-4FEF-AA64-5FAB1452904D}" presName="rootComposite" presStyleCnt="0"/>
      <dgm:spPr/>
    </dgm:pt>
    <dgm:pt modelId="{933F70F9-1AE1-4F32-AB0F-0C1909944E23}" type="pres">
      <dgm:prSet presAssocID="{1829C259-4654-4FEF-AA64-5FAB1452904D}" presName="rootText" presStyleLbl="node1" presStyleIdx="1" presStyleCnt="3"/>
      <dgm:spPr/>
      <dgm:t>
        <a:bodyPr/>
        <a:lstStyle/>
        <a:p>
          <a:endParaRPr lang="en-US"/>
        </a:p>
      </dgm:t>
    </dgm:pt>
    <dgm:pt modelId="{BA43C0FF-2259-434A-9105-CBCA54E95A07}" type="pres">
      <dgm:prSet presAssocID="{1829C259-4654-4FEF-AA64-5FAB1452904D}" presName="rootConnector" presStyleLbl="node1" presStyleIdx="1" presStyleCnt="3"/>
      <dgm:spPr/>
      <dgm:t>
        <a:bodyPr/>
        <a:lstStyle/>
        <a:p>
          <a:endParaRPr lang="en-US"/>
        </a:p>
      </dgm:t>
    </dgm:pt>
    <dgm:pt modelId="{F247E0EC-AF42-49E7-BAF1-567BF2AF9908}" type="pres">
      <dgm:prSet presAssocID="{1829C259-4654-4FEF-AA64-5FAB1452904D}" presName="childShape" presStyleCnt="0"/>
      <dgm:spPr/>
    </dgm:pt>
    <dgm:pt modelId="{AE7BE2D4-B976-491D-A85D-212C4050AE92}" type="pres">
      <dgm:prSet presAssocID="{7A871421-1B07-45CA-B5AB-5145304CA06B}" presName="Name13" presStyleLbl="parChTrans1D2" presStyleIdx="2" presStyleCnt="8"/>
      <dgm:spPr/>
      <dgm:t>
        <a:bodyPr/>
        <a:lstStyle/>
        <a:p>
          <a:endParaRPr lang="en-US"/>
        </a:p>
      </dgm:t>
    </dgm:pt>
    <dgm:pt modelId="{47281FC7-2137-47B4-A61C-EC525667AC1A}" type="pres">
      <dgm:prSet presAssocID="{89D05A18-2C24-474C-BD07-8308CCAA5FC1}" presName="childText" presStyleLbl="bgAcc1" presStyleIdx="2" presStyleCnt="8">
        <dgm:presLayoutVars>
          <dgm:bulletEnabled val="1"/>
        </dgm:presLayoutVars>
      </dgm:prSet>
      <dgm:spPr/>
      <dgm:t>
        <a:bodyPr/>
        <a:lstStyle/>
        <a:p>
          <a:endParaRPr lang="en-US"/>
        </a:p>
      </dgm:t>
    </dgm:pt>
    <dgm:pt modelId="{4336D515-A52B-439D-99B4-4F73E1BEF136}" type="pres">
      <dgm:prSet presAssocID="{F168A504-8BD4-4C87-B4D4-CB93A2BDB9BE}" presName="Name13" presStyleLbl="parChTrans1D2" presStyleIdx="3" presStyleCnt="8"/>
      <dgm:spPr/>
      <dgm:t>
        <a:bodyPr/>
        <a:lstStyle/>
        <a:p>
          <a:endParaRPr lang="en-US"/>
        </a:p>
      </dgm:t>
    </dgm:pt>
    <dgm:pt modelId="{9C9FB773-2633-4C51-8D0F-58900FE1BD31}" type="pres">
      <dgm:prSet presAssocID="{DD88AFE0-695D-41C6-9E9C-E6CF0F552587}" presName="childText" presStyleLbl="bgAcc1" presStyleIdx="3" presStyleCnt="8">
        <dgm:presLayoutVars>
          <dgm:bulletEnabled val="1"/>
        </dgm:presLayoutVars>
      </dgm:prSet>
      <dgm:spPr/>
      <dgm:t>
        <a:bodyPr/>
        <a:lstStyle/>
        <a:p>
          <a:endParaRPr lang="en-US"/>
        </a:p>
      </dgm:t>
    </dgm:pt>
    <dgm:pt modelId="{A9C1A501-9945-4026-B96C-D4515964BBD7}" type="pres">
      <dgm:prSet presAssocID="{A4019BC2-A7D5-4A6A-9B72-C5C07A1C61D9}" presName="Name13" presStyleLbl="parChTrans1D2" presStyleIdx="4" presStyleCnt="8"/>
      <dgm:spPr/>
      <dgm:t>
        <a:bodyPr/>
        <a:lstStyle/>
        <a:p>
          <a:endParaRPr lang="en-US"/>
        </a:p>
      </dgm:t>
    </dgm:pt>
    <dgm:pt modelId="{D92B42AE-E00D-405D-B2FD-4CC44148E51F}" type="pres">
      <dgm:prSet presAssocID="{560B50E5-B8FC-4951-9C2C-957BD0812350}" presName="childText" presStyleLbl="bgAcc1" presStyleIdx="4" presStyleCnt="8">
        <dgm:presLayoutVars>
          <dgm:bulletEnabled val="1"/>
        </dgm:presLayoutVars>
      </dgm:prSet>
      <dgm:spPr/>
      <dgm:t>
        <a:bodyPr/>
        <a:lstStyle/>
        <a:p>
          <a:endParaRPr lang="en-US"/>
        </a:p>
      </dgm:t>
    </dgm:pt>
    <dgm:pt modelId="{9DD309A8-87F1-4A17-987C-4509A632D6DA}" type="pres">
      <dgm:prSet presAssocID="{0B6B0FD6-AE97-4286-80A5-FD40D16A79FD}" presName="root" presStyleCnt="0"/>
      <dgm:spPr/>
    </dgm:pt>
    <dgm:pt modelId="{96A83130-7BAD-4992-BABA-ECA0FA4778CE}" type="pres">
      <dgm:prSet presAssocID="{0B6B0FD6-AE97-4286-80A5-FD40D16A79FD}" presName="rootComposite" presStyleCnt="0"/>
      <dgm:spPr/>
    </dgm:pt>
    <dgm:pt modelId="{6455FEB2-CB90-409F-B90F-928B6205A41F}" type="pres">
      <dgm:prSet presAssocID="{0B6B0FD6-AE97-4286-80A5-FD40D16A79FD}" presName="rootText" presStyleLbl="node1" presStyleIdx="2" presStyleCnt="3"/>
      <dgm:spPr/>
      <dgm:t>
        <a:bodyPr/>
        <a:lstStyle/>
        <a:p>
          <a:endParaRPr lang="en-US"/>
        </a:p>
      </dgm:t>
    </dgm:pt>
    <dgm:pt modelId="{D057918D-AE76-42C0-AE24-E08B19DC31B4}" type="pres">
      <dgm:prSet presAssocID="{0B6B0FD6-AE97-4286-80A5-FD40D16A79FD}" presName="rootConnector" presStyleLbl="node1" presStyleIdx="2" presStyleCnt="3"/>
      <dgm:spPr/>
      <dgm:t>
        <a:bodyPr/>
        <a:lstStyle/>
        <a:p>
          <a:endParaRPr lang="en-US"/>
        </a:p>
      </dgm:t>
    </dgm:pt>
    <dgm:pt modelId="{FEE2611E-4511-4291-A22F-A4F724C89FEA}" type="pres">
      <dgm:prSet presAssocID="{0B6B0FD6-AE97-4286-80A5-FD40D16A79FD}" presName="childShape" presStyleCnt="0"/>
      <dgm:spPr/>
    </dgm:pt>
    <dgm:pt modelId="{A9E55974-1E76-4921-889F-3DD8FDA9367D}" type="pres">
      <dgm:prSet presAssocID="{057C088F-CCDA-493E-A06F-D8B061A86B72}" presName="Name13" presStyleLbl="parChTrans1D2" presStyleIdx="5" presStyleCnt="8"/>
      <dgm:spPr/>
      <dgm:t>
        <a:bodyPr/>
        <a:lstStyle/>
        <a:p>
          <a:endParaRPr lang="en-US"/>
        </a:p>
      </dgm:t>
    </dgm:pt>
    <dgm:pt modelId="{5042BEB0-D17C-4D4D-987D-081F23E7439A}" type="pres">
      <dgm:prSet presAssocID="{2164BAF6-DBF7-4CA4-B833-A12D771BD12F}" presName="childText" presStyleLbl="bgAcc1" presStyleIdx="5" presStyleCnt="8">
        <dgm:presLayoutVars>
          <dgm:bulletEnabled val="1"/>
        </dgm:presLayoutVars>
      </dgm:prSet>
      <dgm:spPr/>
      <dgm:t>
        <a:bodyPr/>
        <a:lstStyle/>
        <a:p>
          <a:endParaRPr lang="en-US"/>
        </a:p>
      </dgm:t>
    </dgm:pt>
    <dgm:pt modelId="{0123675D-76BF-4C2E-B7E7-B34684551775}" type="pres">
      <dgm:prSet presAssocID="{3B2F5C59-C507-4214-B779-5492BD24BC9D}" presName="Name13" presStyleLbl="parChTrans1D2" presStyleIdx="6" presStyleCnt="8"/>
      <dgm:spPr/>
      <dgm:t>
        <a:bodyPr/>
        <a:lstStyle/>
        <a:p>
          <a:endParaRPr lang="en-US"/>
        </a:p>
      </dgm:t>
    </dgm:pt>
    <dgm:pt modelId="{BA5286DA-A3BB-4829-BE83-FD0FAE682BF4}" type="pres">
      <dgm:prSet presAssocID="{4252BE35-347C-4627-AA76-16F1ABB55207}" presName="childText" presStyleLbl="bgAcc1" presStyleIdx="6" presStyleCnt="8">
        <dgm:presLayoutVars>
          <dgm:bulletEnabled val="1"/>
        </dgm:presLayoutVars>
      </dgm:prSet>
      <dgm:spPr/>
      <dgm:t>
        <a:bodyPr/>
        <a:lstStyle/>
        <a:p>
          <a:endParaRPr lang="en-US"/>
        </a:p>
      </dgm:t>
    </dgm:pt>
    <dgm:pt modelId="{CDFACC86-B658-44A1-AFCA-9FC0FB6CBB44}" type="pres">
      <dgm:prSet presAssocID="{CC0C553F-89B2-4D75-8DAC-72EE09D372ED}" presName="Name13" presStyleLbl="parChTrans1D2" presStyleIdx="7" presStyleCnt="8"/>
      <dgm:spPr/>
      <dgm:t>
        <a:bodyPr/>
        <a:lstStyle/>
        <a:p>
          <a:endParaRPr lang="en-US"/>
        </a:p>
      </dgm:t>
    </dgm:pt>
    <dgm:pt modelId="{A4155AE7-1363-458F-9397-6C8997EC02F5}" type="pres">
      <dgm:prSet presAssocID="{5FCF93F5-C7CD-4ABE-9DCB-27F651BEEBE5}" presName="childText" presStyleLbl="bgAcc1" presStyleIdx="7" presStyleCnt="8">
        <dgm:presLayoutVars>
          <dgm:bulletEnabled val="1"/>
        </dgm:presLayoutVars>
      </dgm:prSet>
      <dgm:spPr/>
      <dgm:t>
        <a:bodyPr/>
        <a:lstStyle/>
        <a:p>
          <a:endParaRPr lang="en-US"/>
        </a:p>
      </dgm:t>
    </dgm:pt>
  </dgm:ptLst>
  <dgm:cxnLst>
    <dgm:cxn modelId="{3D840A1E-A4C7-40FF-A59F-5AC314E952F4}" type="presOf" srcId="{F168A504-8BD4-4C87-B4D4-CB93A2BDB9BE}" destId="{4336D515-A52B-439D-99B4-4F73E1BEF136}" srcOrd="0" destOrd="0" presId="urn:microsoft.com/office/officeart/2005/8/layout/hierarchy3"/>
    <dgm:cxn modelId="{76A791D7-1F49-4DB7-945A-9F5BCAE451A8}" type="presOf" srcId="{3B2F5C59-C507-4214-B779-5492BD24BC9D}" destId="{0123675D-76BF-4C2E-B7E7-B34684551775}" srcOrd="0" destOrd="0" presId="urn:microsoft.com/office/officeart/2005/8/layout/hierarchy3"/>
    <dgm:cxn modelId="{40743F0F-FFF9-42E4-BFA7-95743EA38E53}" srcId="{0B6B0FD6-AE97-4286-80A5-FD40D16A79FD}" destId="{5FCF93F5-C7CD-4ABE-9DCB-27F651BEEBE5}" srcOrd="2" destOrd="0" parTransId="{CC0C553F-89B2-4D75-8DAC-72EE09D372ED}" sibTransId="{5BDC7B4B-E125-453F-8BA9-58F2EBF88872}"/>
    <dgm:cxn modelId="{E47072A7-1453-4785-97A0-69CF144EEAB2}" srcId="{0B6B0FD6-AE97-4286-80A5-FD40D16A79FD}" destId="{2164BAF6-DBF7-4CA4-B833-A12D771BD12F}" srcOrd="0" destOrd="0" parTransId="{057C088F-CCDA-493E-A06F-D8B061A86B72}" sibTransId="{6C03D202-31DE-40CF-97BE-155BE2F3D69F}"/>
    <dgm:cxn modelId="{C4CBF733-384E-4382-92E0-F5C90A32FFC5}" srcId="{BD5010EF-BE4C-4641-AA9E-AB5025A850BC}" destId="{A533DA0E-AF79-436C-91A1-ED74EE63A9DE}" srcOrd="0" destOrd="0" parTransId="{7078EA06-3653-4BDA-B7DB-A1FA6A0DA669}" sibTransId="{659F3476-BDD7-4D51-84C4-808456A1F70E}"/>
    <dgm:cxn modelId="{92B23144-56C4-4358-B4B6-A0A0044F0857}" srcId="{BD5010EF-BE4C-4641-AA9E-AB5025A850BC}" destId="{D88500A7-E55C-412F-B2C0-846AC9BC2266}" srcOrd="1" destOrd="0" parTransId="{E4CADE73-0ED6-4128-822E-E2B210667CCC}" sibTransId="{1B4893A4-0A49-4A00-A988-9689945F2541}"/>
    <dgm:cxn modelId="{E196FDB4-72C9-4DDB-B783-9DC7816D325F}" type="presOf" srcId="{A533DA0E-AF79-436C-91A1-ED74EE63A9DE}" destId="{B6C8B678-0503-46A5-9E43-BB724B3C58DF}" srcOrd="0" destOrd="0" presId="urn:microsoft.com/office/officeart/2005/8/layout/hierarchy3"/>
    <dgm:cxn modelId="{76F84DE0-5B80-4E28-8584-7564C66B6A67}" srcId="{1829C259-4654-4FEF-AA64-5FAB1452904D}" destId="{560B50E5-B8FC-4951-9C2C-957BD0812350}" srcOrd="2" destOrd="0" parTransId="{A4019BC2-A7D5-4A6A-9B72-C5C07A1C61D9}" sibTransId="{915AF9B3-1583-43D8-8ADE-CC3FF2682E62}"/>
    <dgm:cxn modelId="{5B86446A-4BF7-489E-8CCB-345C09062877}" type="presOf" srcId="{4252BE35-347C-4627-AA76-16F1ABB55207}" destId="{BA5286DA-A3BB-4829-BE83-FD0FAE682BF4}" srcOrd="0" destOrd="0" presId="urn:microsoft.com/office/officeart/2005/8/layout/hierarchy3"/>
    <dgm:cxn modelId="{0BD685E6-4AE5-4F3F-8DA0-3910EEF003A6}" type="presOf" srcId="{0B6B0FD6-AE97-4286-80A5-FD40D16A79FD}" destId="{6455FEB2-CB90-409F-B90F-928B6205A41F}" srcOrd="0" destOrd="0" presId="urn:microsoft.com/office/officeart/2005/8/layout/hierarchy3"/>
    <dgm:cxn modelId="{8581A8B1-C7DD-49A1-8132-490C318B30F6}" type="presOf" srcId="{DD88AFE0-695D-41C6-9E9C-E6CF0F552587}" destId="{9C9FB773-2633-4C51-8D0F-58900FE1BD31}" srcOrd="0" destOrd="0" presId="urn:microsoft.com/office/officeart/2005/8/layout/hierarchy3"/>
    <dgm:cxn modelId="{66A23050-755F-4FB3-BCB3-95547D893C96}" type="presOf" srcId="{64F7661B-6D98-4502-8776-A8B14635E708}" destId="{4EBE5611-4A9E-426A-82A6-E28547F84E44}" srcOrd="0" destOrd="0" presId="urn:microsoft.com/office/officeart/2005/8/layout/hierarchy3"/>
    <dgm:cxn modelId="{58258B87-EA02-4525-AD35-05B8FC18B8B8}" type="presOf" srcId="{057C088F-CCDA-493E-A06F-D8B061A86B72}" destId="{A9E55974-1E76-4921-889F-3DD8FDA9367D}" srcOrd="0" destOrd="0" presId="urn:microsoft.com/office/officeart/2005/8/layout/hierarchy3"/>
    <dgm:cxn modelId="{F11897D5-CF54-47C4-82D6-CA29FAC81642}" type="presOf" srcId="{2164BAF6-DBF7-4CA4-B833-A12D771BD12F}" destId="{5042BEB0-D17C-4D4D-987D-081F23E7439A}" srcOrd="0" destOrd="0" presId="urn:microsoft.com/office/officeart/2005/8/layout/hierarchy3"/>
    <dgm:cxn modelId="{86F53DC4-B5BE-40D9-92EE-DAC75BE2A566}" type="presOf" srcId="{A4019BC2-A7D5-4A6A-9B72-C5C07A1C61D9}" destId="{A9C1A501-9945-4026-B96C-D4515964BBD7}" srcOrd="0" destOrd="0" presId="urn:microsoft.com/office/officeart/2005/8/layout/hierarchy3"/>
    <dgm:cxn modelId="{E584A234-4F08-43B1-99DF-EE296E4665A2}" type="presOf" srcId="{D88500A7-E55C-412F-B2C0-846AC9BC2266}" destId="{A97EFE0C-6DCC-4B78-874B-C46B5CEABAB2}" srcOrd="0" destOrd="0" presId="urn:microsoft.com/office/officeart/2005/8/layout/hierarchy3"/>
    <dgm:cxn modelId="{8FD9E7FC-320E-4543-86AE-5A22EF63A271}" type="presOf" srcId="{1829C259-4654-4FEF-AA64-5FAB1452904D}" destId="{933F70F9-1AE1-4F32-AB0F-0C1909944E23}" srcOrd="0" destOrd="0" presId="urn:microsoft.com/office/officeart/2005/8/layout/hierarchy3"/>
    <dgm:cxn modelId="{50790C2C-42F6-4EBA-8DB6-8E807095EB87}" type="presOf" srcId="{7A871421-1B07-45CA-B5AB-5145304CA06B}" destId="{AE7BE2D4-B976-491D-A85D-212C4050AE92}" srcOrd="0" destOrd="0" presId="urn:microsoft.com/office/officeart/2005/8/layout/hierarchy3"/>
    <dgm:cxn modelId="{34521354-E9BF-4C7C-A05B-E09EB1AE2C8B}" type="presOf" srcId="{1829C259-4654-4FEF-AA64-5FAB1452904D}" destId="{BA43C0FF-2259-434A-9105-CBCA54E95A07}" srcOrd="1" destOrd="0" presId="urn:microsoft.com/office/officeart/2005/8/layout/hierarchy3"/>
    <dgm:cxn modelId="{0B9BD4CA-910E-4B8F-86CD-229388BEE446}" srcId="{64F7661B-6D98-4502-8776-A8B14635E708}" destId="{1829C259-4654-4FEF-AA64-5FAB1452904D}" srcOrd="1" destOrd="0" parTransId="{3931B711-3604-4081-95C0-BC18949E4B63}" sibTransId="{CBB1F49A-5FD0-4424-8933-B7D713D311E9}"/>
    <dgm:cxn modelId="{BA7E2172-3DE4-4382-84F2-5237F98DCEEA}" type="presOf" srcId="{89D05A18-2C24-474C-BD07-8308CCAA5FC1}" destId="{47281FC7-2137-47B4-A61C-EC525667AC1A}" srcOrd="0" destOrd="0" presId="urn:microsoft.com/office/officeart/2005/8/layout/hierarchy3"/>
    <dgm:cxn modelId="{216201C7-CFDE-41DD-A20A-D349453498E2}" type="presOf" srcId="{5FCF93F5-C7CD-4ABE-9DCB-27F651BEEBE5}" destId="{A4155AE7-1363-458F-9397-6C8997EC02F5}" srcOrd="0" destOrd="0" presId="urn:microsoft.com/office/officeart/2005/8/layout/hierarchy3"/>
    <dgm:cxn modelId="{9DB51728-D686-4C1D-88C4-49C255684B4D}" type="presOf" srcId="{BD5010EF-BE4C-4641-AA9E-AB5025A850BC}" destId="{78288C5B-7B59-42E3-A471-7B5E22364893}" srcOrd="0" destOrd="0" presId="urn:microsoft.com/office/officeart/2005/8/layout/hierarchy3"/>
    <dgm:cxn modelId="{889263D8-0D62-46ED-A38C-692FD50639B3}" srcId="{64F7661B-6D98-4502-8776-A8B14635E708}" destId="{BD5010EF-BE4C-4641-AA9E-AB5025A850BC}" srcOrd="0" destOrd="0" parTransId="{A8076EB6-74E2-4AA8-9F77-C3A0AEF1ED2E}" sibTransId="{A22325E4-9B6C-4739-8019-FE886EB8C608}"/>
    <dgm:cxn modelId="{D7B6470E-B400-4810-9975-74F04C88E662}" srcId="{1829C259-4654-4FEF-AA64-5FAB1452904D}" destId="{DD88AFE0-695D-41C6-9E9C-E6CF0F552587}" srcOrd="1" destOrd="0" parTransId="{F168A504-8BD4-4C87-B4D4-CB93A2BDB9BE}" sibTransId="{7B0D5E72-0B27-4EA3-9A42-A724B7159670}"/>
    <dgm:cxn modelId="{EF0DB380-1C5D-4CA9-8C48-DAA33096EBFD}" srcId="{1829C259-4654-4FEF-AA64-5FAB1452904D}" destId="{89D05A18-2C24-474C-BD07-8308CCAA5FC1}" srcOrd="0" destOrd="0" parTransId="{7A871421-1B07-45CA-B5AB-5145304CA06B}" sibTransId="{9B807FEE-B802-4B47-8F4F-B7599E9A814E}"/>
    <dgm:cxn modelId="{BAE6BB2D-2785-4365-8C14-A53E599D4104}" type="presOf" srcId="{BD5010EF-BE4C-4641-AA9E-AB5025A850BC}" destId="{C7B0070A-503D-49FB-AEEB-D288132FE76C}" srcOrd="1" destOrd="0" presId="urn:microsoft.com/office/officeart/2005/8/layout/hierarchy3"/>
    <dgm:cxn modelId="{E9069A2C-9FD4-45C2-BA72-43DC376B4598}" srcId="{0B6B0FD6-AE97-4286-80A5-FD40D16A79FD}" destId="{4252BE35-347C-4627-AA76-16F1ABB55207}" srcOrd="1" destOrd="0" parTransId="{3B2F5C59-C507-4214-B779-5492BD24BC9D}" sibTransId="{04780772-8A19-4F15-91AF-7BB14E00602C}"/>
    <dgm:cxn modelId="{20F57C31-85FA-41ED-A69E-EA99B9B67330}" type="presOf" srcId="{7078EA06-3653-4BDA-B7DB-A1FA6A0DA669}" destId="{AE2AB0DC-D8DD-41DA-82E2-7D9208682E09}" srcOrd="0" destOrd="0" presId="urn:microsoft.com/office/officeart/2005/8/layout/hierarchy3"/>
    <dgm:cxn modelId="{33023BF1-E3A9-421B-ADE4-722E73E120F8}" type="presOf" srcId="{E4CADE73-0ED6-4128-822E-E2B210667CCC}" destId="{D5CA9B30-7086-4FBD-B82A-738E89079510}" srcOrd="0" destOrd="0" presId="urn:microsoft.com/office/officeart/2005/8/layout/hierarchy3"/>
    <dgm:cxn modelId="{A5D71586-6E0A-42F0-8C77-4F7B4CAA6B01}" type="presOf" srcId="{CC0C553F-89B2-4D75-8DAC-72EE09D372ED}" destId="{CDFACC86-B658-44A1-AFCA-9FC0FB6CBB44}" srcOrd="0" destOrd="0" presId="urn:microsoft.com/office/officeart/2005/8/layout/hierarchy3"/>
    <dgm:cxn modelId="{9D445C21-C52D-4C15-8922-F46D551CDBD7}" srcId="{64F7661B-6D98-4502-8776-A8B14635E708}" destId="{0B6B0FD6-AE97-4286-80A5-FD40D16A79FD}" srcOrd="2" destOrd="0" parTransId="{D578C0AB-0243-4471-8A25-F16011B4581B}" sibTransId="{8EDA3D5D-47FF-4683-B648-612B6F3E78DB}"/>
    <dgm:cxn modelId="{2D6E2A11-2C00-4474-8D4F-D422A9A75EBA}" type="presOf" srcId="{560B50E5-B8FC-4951-9C2C-957BD0812350}" destId="{D92B42AE-E00D-405D-B2FD-4CC44148E51F}" srcOrd="0" destOrd="0" presId="urn:microsoft.com/office/officeart/2005/8/layout/hierarchy3"/>
    <dgm:cxn modelId="{2414DD7D-13A5-4946-8434-77C6CBF75F7A}" type="presOf" srcId="{0B6B0FD6-AE97-4286-80A5-FD40D16A79FD}" destId="{D057918D-AE76-42C0-AE24-E08B19DC31B4}" srcOrd="1" destOrd="0" presId="urn:microsoft.com/office/officeart/2005/8/layout/hierarchy3"/>
    <dgm:cxn modelId="{8428AE0F-2606-4C38-AD67-BAA3E20D48CC}" type="presParOf" srcId="{4EBE5611-4A9E-426A-82A6-E28547F84E44}" destId="{77E76B8C-5F63-4B87-8F02-07462516AC3B}" srcOrd="0" destOrd="0" presId="urn:microsoft.com/office/officeart/2005/8/layout/hierarchy3"/>
    <dgm:cxn modelId="{16CE66DF-96D2-4439-B2D7-86F98E08F0EE}" type="presParOf" srcId="{77E76B8C-5F63-4B87-8F02-07462516AC3B}" destId="{E0C44249-5D43-4CFE-A23E-25365DBA4ED7}" srcOrd="0" destOrd="0" presId="urn:microsoft.com/office/officeart/2005/8/layout/hierarchy3"/>
    <dgm:cxn modelId="{2BA23F34-D047-4FBA-B12E-4FC7F47A453D}" type="presParOf" srcId="{E0C44249-5D43-4CFE-A23E-25365DBA4ED7}" destId="{78288C5B-7B59-42E3-A471-7B5E22364893}" srcOrd="0" destOrd="0" presId="urn:microsoft.com/office/officeart/2005/8/layout/hierarchy3"/>
    <dgm:cxn modelId="{A72A9CA1-D655-491F-86F1-7280D5E3F319}" type="presParOf" srcId="{E0C44249-5D43-4CFE-A23E-25365DBA4ED7}" destId="{C7B0070A-503D-49FB-AEEB-D288132FE76C}" srcOrd="1" destOrd="0" presId="urn:microsoft.com/office/officeart/2005/8/layout/hierarchy3"/>
    <dgm:cxn modelId="{1136C6C4-1184-450B-A388-8472F553353D}" type="presParOf" srcId="{77E76B8C-5F63-4B87-8F02-07462516AC3B}" destId="{6EEFA8D1-045F-4E76-86F1-89FADC853CF7}" srcOrd="1" destOrd="0" presId="urn:microsoft.com/office/officeart/2005/8/layout/hierarchy3"/>
    <dgm:cxn modelId="{EE31356C-C602-473D-8287-C0B8C2C01025}" type="presParOf" srcId="{6EEFA8D1-045F-4E76-86F1-89FADC853CF7}" destId="{AE2AB0DC-D8DD-41DA-82E2-7D9208682E09}" srcOrd="0" destOrd="0" presId="urn:microsoft.com/office/officeart/2005/8/layout/hierarchy3"/>
    <dgm:cxn modelId="{D6828CDE-DF4B-4307-ABF6-EDDBBCC02493}" type="presParOf" srcId="{6EEFA8D1-045F-4E76-86F1-89FADC853CF7}" destId="{B6C8B678-0503-46A5-9E43-BB724B3C58DF}" srcOrd="1" destOrd="0" presId="urn:microsoft.com/office/officeart/2005/8/layout/hierarchy3"/>
    <dgm:cxn modelId="{01A16451-E5F3-4944-BF3B-402E8175AFF9}" type="presParOf" srcId="{6EEFA8D1-045F-4E76-86F1-89FADC853CF7}" destId="{D5CA9B30-7086-4FBD-B82A-738E89079510}" srcOrd="2" destOrd="0" presId="urn:microsoft.com/office/officeart/2005/8/layout/hierarchy3"/>
    <dgm:cxn modelId="{2A6D26D4-E142-46BF-91D7-2F00ED1F4E71}" type="presParOf" srcId="{6EEFA8D1-045F-4E76-86F1-89FADC853CF7}" destId="{A97EFE0C-6DCC-4B78-874B-C46B5CEABAB2}" srcOrd="3" destOrd="0" presId="urn:microsoft.com/office/officeart/2005/8/layout/hierarchy3"/>
    <dgm:cxn modelId="{2CD7AE15-B220-421A-B68B-05892999D6A5}" type="presParOf" srcId="{4EBE5611-4A9E-426A-82A6-E28547F84E44}" destId="{1AEFAEEE-D0C5-43EC-AC97-2D57BA0160F0}" srcOrd="1" destOrd="0" presId="urn:microsoft.com/office/officeart/2005/8/layout/hierarchy3"/>
    <dgm:cxn modelId="{1C304BD9-BB5E-4ABF-AF3C-3FC1ECBBC9FD}" type="presParOf" srcId="{1AEFAEEE-D0C5-43EC-AC97-2D57BA0160F0}" destId="{E15356A8-8290-43CC-BF40-E3243FCA5CCE}" srcOrd="0" destOrd="0" presId="urn:microsoft.com/office/officeart/2005/8/layout/hierarchy3"/>
    <dgm:cxn modelId="{301EA282-AD68-46F8-89FA-641D79182C3B}" type="presParOf" srcId="{E15356A8-8290-43CC-BF40-E3243FCA5CCE}" destId="{933F70F9-1AE1-4F32-AB0F-0C1909944E23}" srcOrd="0" destOrd="0" presId="urn:microsoft.com/office/officeart/2005/8/layout/hierarchy3"/>
    <dgm:cxn modelId="{3DE81DEC-932C-41CB-9D39-11C73BB5AAF6}" type="presParOf" srcId="{E15356A8-8290-43CC-BF40-E3243FCA5CCE}" destId="{BA43C0FF-2259-434A-9105-CBCA54E95A07}" srcOrd="1" destOrd="0" presId="urn:microsoft.com/office/officeart/2005/8/layout/hierarchy3"/>
    <dgm:cxn modelId="{9AB864C8-8DDF-483A-800D-1100E6B0E4D0}" type="presParOf" srcId="{1AEFAEEE-D0C5-43EC-AC97-2D57BA0160F0}" destId="{F247E0EC-AF42-49E7-BAF1-567BF2AF9908}" srcOrd="1" destOrd="0" presId="urn:microsoft.com/office/officeart/2005/8/layout/hierarchy3"/>
    <dgm:cxn modelId="{28A9A685-0FBA-40D8-ABBF-6FD1D05B47D1}" type="presParOf" srcId="{F247E0EC-AF42-49E7-BAF1-567BF2AF9908}" destId="{AE7BE2D4-B976-491D-A85D-212C4050AE92}" srcOrd="0" destOrd="0" presId="urn:microsoft.com/office/officeart/2005/8/layout/hierarchy3"/>
    <dgm:cxn modelId="{308DC327-10F5-4BD7-BFD8-3A61CDE262CD}" type="presParOf" srcId="{F247E0EC-AF42-49E7-BAF1-567BF2AF9908}" destId="{47281FC7-2137-47B4-A61C-EC525667AC1A}" srcOrd="1" destOrd="0" presId="urn:microsoft.com/office/officeart/2005/8/layout/hierarchy3"/>
    <dgm:cxn modelId="{E0F7308A-7C67-4FF8-B2F1-68A17F6925A1}" type="presParOf" srcId="{F247E0EC-AF42-49E7-BAF1-567BF2AF9908}" destId="{4336D515-A52B-439D-99B4-4F73E1BEF136}" srcOrd="2" destOrd="0" presId="urn:microsoft.com/office/officeart/2005/8/layout/hierarchy3"/>
    <dgm:cxn modelId="{AF8A0CF2-2EB2-4FAD-BA3A-74F54D996357}" type="presParOf" srcId="{F247E0EC-AF42-49E7-BAF1-567BF2AF9908}" destId="{9C9FB773-2633-4C51-8D0F-58900FE1BD31}" srcOrd="3" destOrd="0" presId="urn:microsoft.com/office/officeart/2005/8/layout/hierarchy3"/>
    <dgm:cxn modelId="{5388F6A9-E52D-4DA3-BEEA-31EBB6F36A2D}" type="presParOf" srcId="{F247E0EC-AF42-49E7-BAF1-567BF2AF9908}" destId="{A9C1A501-9945-4026-B96C-D4515964BBD7}" srcOrd="4" destOrd="0" presId="urn:microsoft.com/office/officeart/2005/8/layout/hierarchy3"/>
    <dgm:cxn modelId="{328B0BF0-2E1D-432D-9633-CD21227CF333}" type="presParOf" srcId="{F247E0EC-AF42-49E7-BAF1-567BF2AF9908}" destId="{D92B42AE-E00D-405D-B2FD-4CC44148E51F}" srcOrd="5" destOrd="0" presId="urn:microsoft.com/office/officeart/2005/8/layout/hierarchy3"/>
    <dgm:cxn modelId="{54748512-8AC5-44A5-83D9-3A9306AAF2FB}" type="presParOf" srcId="{4EBE5611-4A9E-426A-82A6-E28547F84E44}" destId="{9DD309A8-87F1-4A17-987C-4509A632D6DA}" srcOrd="2" destOrd="0" presId="urn:microsoft.com/office/officeart/2005/8/layout/hierarchy3"/>
    <dgm:cxn modelId="{E6724DAB-C808-4A80-844C-A1BDCE03E24A}" type="presParOf" srcId="{9DD309A8-87F1-4A17-987C-4509A632D6DA}" destId="{96A83130-7BAD-4992-BABA-ECA0FA4778CE}" srcOrd="0" destOrd="0" presId="urn:microsoft.com/office/officeart/2005/8/layout/hierarchy3"/>
    <dgm:cxn modelId="{F9D636D4-F638-4717-972F-0384B7EFFACE}" type="presParOf" srcId="{96A83130-7BAD-4992-BABA-ECA0FA4778CE}" destId="{6455FEB2-CB90-409F-B90F-928B6205A41F}" srcOrd="0" destOrd="0" presId="urn:microsoft.com/office/officeart/2005/8/layout/hierarchy3"/>
    <dgm:cxn modelId="{0F9A0452-A400-4D67-9010-B8C857820B92}" type="presParOf" srcId="{96A83130-7BAD-4992-BABA-ECA0FA4778CE}" destId="{D057918D-AE76-42C0-AE24-E08B19DC31B4}" srcOrd="1" destOrd="0" presId="urn:microsoft.com/office/officeart/2005/8/layout/hierarchy3"/>
    <dgm:cxn modelId="{1BCD2CE4-4227-471A-A8C3-78B27D01F132}" type="presParOf" srcId="{9DD309A8-87F1-4A17-987C-4509A632D6DA}" destId="{FEE2611E-4511-4291-A22F-A4F724C89FEA}" srcOrd="1" destOrd="0" presId="urn:microsoft.com/office/officeart/2005/8/layout/hierarchy3"/>
    <dgm:cxn modelId="{BDF56A5C-BCDF-488D-9225-527670D3710F}" type="presParOf" srcId="{FEE2611E-4511-4291-A22F-A4F724C89FEA}" destId="{A9E55974-1E76-4921-889F-3DD8FDA9367D}" srcOrd="0" destOrd="0" presId="urn:microsoft.com/office/officeart/2005/8/layout/hierarchy3"/>
    <dgm:cxn modelId="{B0A5B12B-DC3D-4DEE-BEF7-47FF33431710}" type="presParOf" srcId="{FEE2611E-4511-4291-A22F-A4F724C89FEA}" destId="{5042BEB0-D17C-4D4D-987D-081F23E7439A}" srcOrd="1" destOrd="0" presId="urn:microsoft.com/office/officeart/2005/8/layout/hierarchy3"/>
    <dgm:cxn modelId="{5A1B4147-B885-486A-9C6B-B26D4937891A}" type="presParOf" srcId="{FEE2611E-4511-4291-A22F-A4F724C89FEA}" destId="{0123675D-76BF-4C2E-B7E7-B34684551775}" srcOrd="2" destOrd="0" presId="urn:microsoft.com/office/officeart/2005/8/layout/hierarchy3"/>
    <dgm:cxn modelId="{818075F4-E02B-4E10-A7DA-0AB263ACBB57}" type="presParOf" srcId="{FEE2611E-4511-4291-A22F-A4F724C89FEA}" destId="{BA5286DA-A3BB-4829-BE83-FD0FAE682BF4}" srcOrd="3" destOrd="0" presId="urn:microsoft.com/office/officeart/2005/8/layout/hierarchy3"/>
    <dgm:cxn modelId="{594F769F-4FC4-4998-844D-C204E5EEF720}" type="presParOf" srcId="{FEE2611E-4511-4291-A22F-A4F724C89FEA}" destId="{CDFACC86-B658-44A1-AFCA-9FC0FB6CBB44}" srcOrd="4" destOrd="0" presId="urn:microsoft.com/office/officeart/2005/8/layout/hierarchy3"/>
    <dgm:cxn modelId="{439DFEFA-EB45-4027-B971-B259FE36F744}" type="presParOf" srcId="{FEE2611E-4511-4291-A22F-A4F724C89FEA}" destId="{A4155AE7-1363-458F-9397-6C8997EC02F5}" srcOrd="5"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3B5DF3C-034F-427F-A2E6-EB2F909BEF4D}" type="doc">
      <dgm:prSet loTypeId="urn:microsoft.com/office/officeart/2005/8/layout/cycle1" loCatId="cycle" qsTypeId="urn:microsoft.com/office/officeart/2005/8/quickstyle/simple1" qsCatId="simple" csTypeId="urn:microsoft.com/office/officeart/2005/8/colors/colorful1" csCatId="colorful" phldr="1"/>
      <dgm:spPr/>
      <dgm:t>
        <a:bodyPr/>
        <a:lstStyle/>
        <a:p>
          <a:endParaRPr lang="en-US"/>
        </a:p>
      </dgm:t>
    </dgm:pt>
    <dgm:pt modelId="{3A032DD6-D9FE-450B-8A17-1825AB38AE5F}">
      <dgm:prSet phldrT="[Text]" custT="1"/>
      <dgm:spPr/>
      <dgm:t>
        <a:bodyPr/>
        <a:lstStyle/>
        <a:p>
          <a:r>
            <a:rPr lang="en-US" sz="1800" dirty="0" smtClean="0"/>
            <a:t>Name Crisis</a:t>
          </a:r>
          <a:endParaRPr lang="en-US" sz="1800" dirty="0"/>
        </a:p>
      </dgm:t>
    </dgm:pt>
    <dgm:pt modelId="{2F52B15C-FC5C-4A4D-84A2-68389BDEF8BD}" type="parTrans" cxnId="{44551761-2C11-4FBB-84A0-3EAA482E9AA5}">
      <dgm:prSet/>
      <dgm:spPr/>
      <dgm:t>
        <a:bodyPr/>
        <a:lstStyle/>
        <a:p>
          <a:endParaRPr lang="en-US" sz="2400"/>
        </a:p>
      </dgm:t>
    </dgm:pt>
    <dgm:pt modelId="{E9EDD75C-C70F-4BA4-9BFA-898BE8B1B924}" type="sibTrans" cxnId="{44551761-2C11-4FBB-84A0-3EAA482E9AA5}">
      <dgm:prSet/>
      <dgm:spPr/>
      <dgm:t>
        <a:bodyPr/>
        <a:lstStyle/>
        <a:p>
          <a:endParaRPr lang="en-US" sz="2400"/>
        </a:p>
      </dgm:t>
    </dgm:pt>
    <dgm:pt modelId="{D57D5E6C-5875-4E63-B950-1E6999376268}">
      <dgm:prSet phldrT="[Text]" custT="1"/>
      <dgm:spPr/>
      <dgm:t>
        <a:bodyPr/>
        <a:lstStyle/>
        <a:p>
          <a:r>
            <a:rPr lang="en-US" sz="1800" dirty="0" smtClean="0"/>
            <a:t>Asset and share price under pressure</a:t>
          </a:r>
          <a:endParaRPr lang="en-US" sz="1800" dirty="0"/>
        </a:p>
      </dgm:t>
    </dgm:pt>
    <dgm:pt modelId="{D710E7C3-B1C3-453F-B181-74496E0BFA68}" type="parTrans" cxnId="{3558FF26-9917-43F5-832D-04743ABC126C}">
      <dgm:prSet/>
      <dgm:spPr/>
      <dgm:t>
        <a:bodyPr/>
        <a:lstStyle/>
        <a:p>
          <a:endParaRPr lang="en-US" sz="2400"/>
        </a:p>
      </dgm:t>
    </dgm:pt>
    <dgm:pt modelId="{33C029B9-772E-4D81-8580-9B2834307A60}" type="sibTrans" cxnId="{3558FF26-9917-43F5-832D-04743ABC126C}">
      <dgm:prSet/>
      <dgm:spPr/>
      <dgm:t>
        <a:bodyPr/>
        <a:lstStyle/>
        <a:p>
          <a:endParaRPr lang="en-US" sz="2400"/>
        </a:p>
      </dgm:t>
    </dgm:pt>
    <dgm:pt modelId="{6742D30E-27CA-4A17-AFF8-F0529FA9D4EA}">
      <dgm:prSet phldrT="[Text]" custT="1"/>
      <dgm:spPr/>
      <dgm:t>
        <a:bodyPr/>
        <a:lstStyle/>
        <a:p>
          <a:r>
            <a:rPr lang="en-US" sz="1800" dirty="0" smtClean="0"/>
            <a:t>Rating Downgrade</a:t>
          </a:r>
          <a:endParaRPr lang="en-US" sz="1800" dirty="0"/>
        </a:p>
      </dgm:t>
    </dgm:pt>
    <dgm:pt modelId="{4218C7C0-CF8E-4656-A932-AFF138EE5D96}" type="parTrans" cxnId="{30664251-6036-4D0A-9245-16172A2388F0}">
      <dgm:prSet/>
      <dgm:spPr/>
      <dgm:t>
        <a:bodyPr/>
        <a:lstStyle/>
        <a:p>
          <a:endParaRPr lang="en-US" sz="2400"/>
        </a:p>
      </dgm:t>
    </dgm:pt>
    <dgm:pt modelId="{2A9BAF5F-C079-43D6-B96A-68A4EE80D00C}" type="sibTrans" cxnId="{30664251-6036-4D0A-9245-16172A2388F0}">
      <dgm:prSet/>
      <dgm:spPr/>
      <dgm:t>
        <a:bodyPr/>
        <a:lstStyle/>
        <a:p>
          <a:endParaRPr lang="en-US" sz="2400"/>
        </a:p>
      </dgm:t>
    </dgm:pt>
    <dgm:pt modelId="{9A1B57C6-8509-4892-BA93-E2EA5EEC764B}">
      <dgm:prSet phldrT="[Text]" custT="1"/>
      <dgm:spPr/>
      <dgm:t>
        <a:bodyPr/>
        <a:lstStyle/>
        <a:p>
          <a:r>
            <a:rPr lang="en-US" sz="1800" dirty="0" smtClean="0"/>
            <a:t>Counterparty Limits Withdrawn or restricted</a:t>
          </a:r>
          <a:endParaRPr lang="en-US" sz="1800" dirty="0"/>
        </a:p>
      </dgm:t>
    </dgm:pt>
    <dgm:pt modelId="{F3B88F0F-1BF3-4384-AEB8-E74EAE39C9B7}" type="parTrans" cxnId="{0DFD5549-062A-46FD-9C49-5CF8BC574A24}">
      <dgm:prSet/>
      <dgm:spPr/>
      <dgm:t>
        <a:bodyPr/>
        <a:lstStyle/>
        <a:p>
          <a:endParaRPr lang="en-US" sz="2400"/>
        </a:p>
      </dgm:t>
    </dgm:pt>
    <dgm:pt modelId="{1CECEC63-CADB-4565-A82C-16EE5BB18B42}" type="sibTrans" cxnId="{0DFD5549-062A-46FD-9C49-5CF8BC574A24}">
      <dgm:prSet/>
      <dgm:spPr/>
      <dgm:t>
        <a:bodyPr/>
        <a:lstStyle/>
        <a:p>
          <a:endParaRPr lang="en-US" sz="2400"/>
        </a:p>
      </dgm:t>
    </dgm:pt>
    <dgm:pt modelId="{6E6D0264-462B-46D0-905D-31FB0BE8C8D4}">
      <dgm:prSet phldrT="[Text]" custT="1"/>
      <dgm:spPr/>
      <dgm:t>
        <a:bodyPr/>
        <a:lstStyle/>
        <a:p>
          <a:r>
            <a:rPr lang="en-US" sz="1800" dirty="0" smtClean="0"/>
            <a:t>Margin and Collateral Calls</a:t>
          </a:r>
          <a:endParaRPr lang="en-US" sz="1800" dirty="0"/>
        </a:p>
      </dgm:t>
    </dgm:pt>
    <dgm:pt modelId="{ED2AE449-7827-429B-BAAF-17B93EFA7A09}" type="parTrans" cxnId="{D6AC23D0-1487-4B5F-8EDE-5319843393D2}">
      <dgm:prSet/>
      <dgm:spPr/>
      <dgm:t>
        <a:bodyPr/>
        <a:lstStyle/>
        <a:p>
          <a:endParaRPr lang="en-US" sz="2400"/>
        </a:p>
      </dgm:t>
    </dgm:pt>
    <dgm:pt modelId="{5D9E2D00-2B65-4051-A71E-6F9E7CDD3F81}" type="sibTrans" cxnId="{D6AC23D0-1487-4B5F-8EDE-5319843393D2}">
      <dgm:prSet/>
      <dgm:spPr/>
      <dgm:t>
        <a:bodyPr/>
        <a:lstStyle/>
        <a:p>
          <a:endParaRPr lang="en-US" sz="2400"/>
        </a:p>
      </dgm:t>
    </dgm:pt>
    <dgm:pt modelId="{E4A8DB11-7D3B-4400-9B2A-B6969C4B0C3C}">
      <dgm:prSet phldrT="[Text]" custT="1"/>
      <dgm:spPr/>
      <dgm:t>
        <a:bodyPr/>
        <a:lstStyle/>
        <a:p>
          <a:r>
            <a:rPr lang="en-US" sz="1800" dirty="0" smtClean="0"/>
            <a:t>Liquidity driven Asset Sale</a:t>
          </a:r>
          <a:endParaRPr lang="en-US" sz="1800" dirty="0"/>
        </a:p>
      </dgm:t>
    </dgm:pt>
    <dgm:pt modelId="{8C0ECDE7-F412-4F5C-A5FD-97D7EFBEF376}" type="parTrans" cxnId="{75ADA2C3-AC8A-43E7-8218-F12D7FCA68DA}">
      <dgm:prSet/>
      <dgm:spPr/>
      <dgm:t>
        <a:bodyPr/>
        <a:lstStyle/>
        <a:p>
          <a:endParaRPr lang="en-US" sz="2400"/>
        </a:p>
      </dgm:t>
    </dgm:pt>
    <dgm:pt modelId="{43F3538F-83F1-4D09-822C-55C03136947E}" type="sibTrans" cxnId="{75ADA2C3-AC8A-43E7-8218-F12D7FCA68DA}">
      <dgm:prSet/>
      <dgm:spPr/>
      <dgm:t>
        <a:bodyPr/>
        <a:lstStyle/>
        <a:p>
          <a:endParaRPr lang="en-US" sz="2400"/>
        </a:p>
      </dgm:t>
    </dgm:pt>
    <dgm:pt modelId="{59A52D0C-EE38-4942-BB8F-ED779325C688}" type="pres">
      <dgm:prSet presAssocID="{D3B5DF3C-034F-427F-A2E6-EB2F909BEF4D}" presName="cycle" presStyleCnt="0">
        <dgm:presLayoutVars>
          <dgm:dir/>
          <dgm:resizeHandles val="exact"/>
        </dgm:presLayoutVars>
      </dgm:prSet>
      <dgm:spPr/>
      <dgm:t>
        <a:bodyPr/>
        <a:lstStyle/>
        <a:p>
          <a:endParaRPr lang="en-US"/>
        </a:p>
      </dgm:t>
    </dgm:pt>
    <dgm:pt modelId="{1FC2E72E-7AAF-4E9E-B14A-9A489BB4377B}" type="pres">
      <dgm:prSet presAssocID="{3A032DD6-D9FE-450B-8A17-1825AB38AE5F}" presName="dummy" presStyleCnt="0"/>
      <dgm:spPr/>
    </dgm:pt>
    <dgm:pt modelId="{3AA1BB8A-ADBE-47EC-9521-2563F86C3D5C}" type="pres">
      <dgm:prSet presAssocID="{3A032DD6-D9FE-450B-8A17-1825AB38AE5F}" presName="node" presStyleLbl="revTx" presStyleIdx="0" presStyleCnt="6">
        <dgm:presLayoutVars>
          <dgm:bulletEnabled val="1"/>
        </dgm:presLayoutVars>
      </dgm:prSet>
      <dgm:spPr/>
      <dgm:t>
        <a:bodyPr/>
        <a:lstStyle/>
        <a:p>
          <a:endParaRPr lang="en-US"/>
        </a:p>
      </dgm:t>
    </dgm:pt>
    <dgm:pt modelId="{EA036A50-62FF-490C-8EFD-A72641392939}" type="pres">
      <dgm:prSet presAssocID="{E9EDD75C-C70F-4BA4-9BFA-898BE8B1B924}" presName="sibTrans" presStyleLbl="node1" presStyleIdx="0" presStyleCnt="6"/>
      <dgm:spPr/>
      <dgm:t>
        <a:bodyPr/>
        <a:lstStyle/>
        <a:p>
          <a:endParaRPr lang="en-US"/>
        </a:p>
      </dgm:t>
    </dgm:pt>
    <dgm:pt modelId="{A2478266-FDF0-466F-A7D8-61D7AF4DA55F}" type="pres">
      <dgm:prSet presAssocID="{D57D5E6C-5875-4E63-B950-1E6999376268}" presName="dummy" presStyleCnt="0"/>
      <dgm:spPr/>
    </dgm:pt>
    <dgm:pt modelId="{4DC29F89-6B66-4256-B593-9953020E7411}" type="pres">
      <dgm:prSet presAssocID="{D57D5E6C-5875-4E63-B950-1E6999376268}" presName="node" presStyleLbl="revTx" presStyleIdx="1" presStyleCnt="6">
        <dgm:presLayoutVars>
          <dgm:bulletEnabled val="1"/>
        </dgm:presLayoutVars>
      </dgm:prSet>
      <dgm:spPr/>
      <dgm:t>
        <a:bodyPr/>
        <a:lstStyle/>
        <a:p>
          <a:endParaRPr lang="en-US"/>
        </a:p>
      </dgm:t>
    </dgm:pt>
    <dgm:pt modelId="{74365AA2-10BB-4B9B-B8B2-86D5B871EA1B}" type="pres">
      <dgm:prSet presAssocID="{33C029B9-772E-4D81-8580-9B2834307A60}" presName="sibTrans" presStyleLbl="node1" presStyleIdx="1" presStyleCnt="6"/>
      <dgm:spPr/>
      <dgm:t>
        <a:bodyPr/>
        <a:lstStyle/>
        <a:p>
          <a:endParaRPr lang="en-US"/>
        </a:p>
      </dgm:t>
    </dgm:pt>
    <dgm:pt modelId="{FED61D82-EB0F-46BC-AD6E-D7B6A59256CC}" type="pres">
      <dgm:prSet presAssocID="{6742D30E-27CA-4A17-AFF8-F0529FA9D4EA}" presName="dummy" presStyleCnt="0"/>
      <dgm:spPr/>
    </dgm:pt>
    <dgm:pt modelId="{B1F2EA5D-A649-4270-9B33-0D2AC76CB821}" type="pres">
      <dgm:prSet presAssocID="{6742D30E-27CA-4A17-AFF8-F0529FA9D4EA}" presName="node" presStyleLbl="revTx" presStyleIdx="2" presStyleCnt="6">
        <dgm:presLayoutVars>
          <dgm:bulletEnabled val="1"/>
        </dgm:presLayoutVars>
      </dgm:prSet>
      <dgm:spPr/>
      <dgm:t>
        <a:bodyPr/>
        <a:lstStyle/>
        <a:p>
          <a:endParaRPr lang="en-US"/>
        </a:p>
      </dgm:t>
    </dgm:pt>
    <dgm:pt modelId="{D96F058B-9B5E-42EC-BCC2-521596083512}" type="pres">
      <dgm:prSet presAssocID="{2A9BAF5F-C079-43D6-B96A-68A4EE80D00C}" presName="sibTrans" presStyleLbl="node1" presStyleIdx="2" presStyleCnt="6"/>
      <dgm:spPr/>
      <dgm:t>
        <a:bodyPr/>
        <a:lstStyle/>
        <a:p>
          <a:endParaRPr lang="en-US"/>
        </a:p>
      </dgm:t>
    </dgm:pt>
    <dgm:pt modelId="{3A25F5A9-C240-4235-90D0-B12A323C9CB7}" type="pres">
      <dgm:prSet presAssocID="{9A1B57C6-8509-4892-BA93-E2EA5EEC764B}" presName="dummy" presStyleCnt="0"/>
      <dgm:spPr/>
    </dgm:pt>
    <dgm:pt modelId="{3AB964FE-1541-46A8-A4B5-C1C74D2816AC}" type="pres">
      <dgm:prSet presAssocID="{9A1B57C6-8509-4892-BA93-E2EA5EEC764B}" presName="node" presStyleLbl="revTx" presStyleIdx="3" presStyleCnt="6" custScaleX="107198">
        <dgm:presLayoutVars>
          <dgm:bulletEnabled val="1"/>
        </dgm:presLayoutVars>
      </dgm:prSet>
      <dgm:spPr/>
      <dgm:t>
        <a:bodyPr/>
        <a:lstStyle/>
        <a:p>
          <a:endParaRPr lang="en-US"/>
        </a:p>
      </dgm:t>
    </dgm:pt>
    <dgm:pt modelId="{A0863CC3-45DB-452F-86D9-34B86F8A6C87}" type="pres">
      <dgm:prSet presAssocID="{1CECEC63-CADB-4565-A82C-16EE5BB18B42}" presName="sibTrans" presStyleLbl="node1" presStyleIdx="3" presStyleCnt="6"/>
      <dgm:spPr/>
      <dgm:t>
        <a:bodyPr/>
        <a:lstStyle/>
        <a:p>
          <a:endParaRPr lang="en-US"/>
        </a:p>
      </dgm:t>
    </dgm:pt>
    <dgm:pt modelId="{90DD2644-F1A7-49A2-B07E-32A8F2FB9456}" type="pres">
      <dgm:prSet presAssocID="{6E6D0264-462B-46D0-905D-31FB0BE8C8D4}" presName="dummy" presStyleCnt="0"/>
      <dgm:spPr/>
    </dgm:pt>
    <dgm:pt modelId="{39543113-418B-4137-9CBA-E322CC00F5B8}" type="pres">
      <dgm:prSet presAssocID="{6E6D0264-462B-46D0-905D-31FB0BE8C8D4}" presName="node" presStyleLbl="revTx" presStyleIdx="4" presStyleCnt="6">
        <dgm:presLayoutVars>
          <dgm:bulletEnabled val="1"/>
        </dgm:presLayoutVars>
      </dgm:prSet>
      <dgm:spPr/>
      <dgm:t>
        <a:bodyPr/>
        <a:lstStyle/>
        <a:p>
          <a:endParaRPr lang="en-US"/>
        </a:p>
      </dgm:t>
    </dgm:pt>
    <dgm:pt modelId="{CE3CB207-044C-4289-9B4A-0E477A4E5D03}" type="pres">
      <dgm:prSet presAssocID="{5D9E2D00-2B65-4051-A71E-6F9E7CDD3F81}" presName="sibTrans" presStyleLbl="node1" presStyleIdx="4" presStyleCnt="6"/>
      <dgm:spPr/>
      <dgm:t>
        <a:bodyPr/>
        <a:lstStyle/>
        <a:p>
          <a:endParaRPr lang="en-US"/>
        </a:p>
      </dgm:t>
    </dgm:pt>
    <dgm:pt modelId="{D989EA20-8E39-4C27-B726-0F49CC3CD387}" type="pres">
      <dgm:prSet presAssocID="{E4A8DB11-7D3B-4400-9B2A-B6969C4B0C3C}" presName="dummy" presStyleCnt="0"/>
      <dgm:spPr/>
    </dgm:pt>
    <dgm:pt modelId="{F60A08E9-8562-4819-ABC2-EF9C927CF026}" type="pres">
      <dgm:prSet presAssocID="{E4A8DB11-7D3B-4400-9B2A-B6969C4B0C3C}" presName="node" presStyleLbl="revTx" presStyleIdx="5" presStyleCnt="6">
        <dgm:presLayoutVars>
          <dgm:bulletEnabled val="1"/>
        </dgm:presLayoutVars>
      </dgm:prSet>
      <dgm:spPr/>
      <dgm:t>
        <a:bodyPr/>
        <a:lstStyle/>
        <a:p>
          <a:endParaRPr lang="en-US"/>
        </a:p>
      </dgm:t>
    </dgm:pt>
    <dgm:pt modelId="{2857E83A-8D5C-46F4-A58B-10C04B7E6DAE}" type="pres">
      <dgm:prSet presAssocID="{43F3538F-83F1-4D09-822C-55C03136947E}" presName="sibTrans" presStyleLbl="node1" presStyleIdx="5" presStyleCnt="6"/>
      <dgm:spPr/>
      <dgm:t>
        <a:bodyPr/>
        <a:lstStyle/>
        <a:p>
          <a:endParaRPr lang="en-US"/>
        </a:p>
      </dgm:t>
    </dgm:pt>
  </dgm:ptLst>
  <dgm:cxnLst>
    <dgm:cxn modelId="{1DF135A3-B0E0-40B1-9091-96A4362F5675}" type="presOf" srcId="{6E6D0264-462B-46D0-905D-31FB0BE8C8D4}" destId="{39543113-418B-4137-9CBA-E322CC00F5B8}" srcOrd="0" destOrd="0" presId="urn:microsoft.com/office/officeart/2005/8/layout/cycle1"/>
    <dgm:cxn modelId="{54908875-1F47-46C6-859E-451FFA665A46}" type="presOf" srcId="{E9EDD75C-C70F-4BA4-9BFA-898BE8B1B924}" destId="{EA036A50-62FF-490C-8EFD-A72641392939}" srcOrd="0" destOrd="0" presId="urn:microsoft.com/office/officeart/2005/8/layout/cycle1"/>
    <dgm:cxn modelId="{9A5556C4-7D0B-449C-AA79-F99361AAC7E8}" type="presOf" srcId="{6742D30E-27CA-4A17-AFF8-F0529FA9D4EA}" destId="{B1F2EA5D-A649-4270-9B33-0D2AC76CB821}" srcOrd="0" destOrd="0" presId="urn:microsoft.com/office/officeart/2005/8/layout/cycle1"/>
    <dgm:cxn modelId="{872231C0-7CFD-4213-880A-E0D3782AA297}" type="presOf" srcId="{43F3538F-83F1-4D09-822C-55C03136947E}" destId="{2857E83A-8D5C-46F4-A58B-10C04B7E6DAE}" srcOrd="0" destOrd="0" presId="urn:microsoft.com/office/officeart/2005/8/layout/cycle1"/>
    <dgm:cxn modelId="{7DDC4A24-4065-4292-8F8A-DECA5D4E7EB9}" type="presOf" srcId="{D57D5E6C-5875-4E63-B950-1E6999376268}" destId="{4DC29F89-6B66-4256-B593-9953020E7411}" srcOrd="0" destOrd="0" presId="urn:microsoft.com/office/officeart/2005/8/layout/cycle1"/>
    <dgm:cxn modelId="{3558FF26-9917-43F5-832D-04743ABC126C}" srcId="{D3B5DF3C-034F-427F-A2E6-EB2F909BEF4D}" destId="{D57D5E6C-5875-4E63-B950-1E6999376268}" srcOrd="1" destOrd="0" parTransId="{D710E7C3-B1C3-453F-B181-74496E0BFA68}" sibTransId="{33C029B9-772E-4D81-8580-9B2834307A60}"/>
    <dgm:cxn modelId="{9F6832E3-1144-41F5-8F0F-018BC797EB66}" type="presOf" srcId="{2A9BAF5F-C079-43D6-B96A-68A4EE80D00C}" destId="{D96F058B-9B5E-42EC-BCC2-521596083512}" srcOrd="0" destOrd="0" presId="urn:microsoft.com/office/officeart/2005/8/layout/cycle1"/>
    <dgm:cxn modelId="{0B08967E-3FF7-4E27-A03D-27DBB2F3ECDC}" type="presOf" srcId="{3A032DD6-D9FE-450B-8A17-1825AB38AE5F}" destId="{3AA1BB8A-ADBE-47EC-9521-2563F86C3D5C}" srcOrd="0" destOrd="0" presId="urn:microsoft.com/office/officeart/2005/8/layout/cycle1"/>
    <dgm:cxn modelId="{216D2AE2-8941-4E6D-8B77-9E74BC459936}" type="presOf" srcId="{1CECEC63-CADB-4565-A82C-16EE5BB18B42}" destId="{A0863CC3-45DB-452F-86D9-34B86F8A6C87}" srcOrd="0" destOrd="0" presId="urn:microsoft.com/office/officeart/2005/8/layout/cycle1"/>
    <dgm:cxn modelId="{50F6D22B-2059-4B90-89D3-6E9CC873F03F}" type="presOf" srcId="{5D9E2D00-2B65-4051-A71E-6F9E7CDD3F81}" destId="{CE3CB207-044C-4289-9B4A-0E477A4E5D03}" srcOrd="0" destOrd="0" presId="urn:microsoft.com/office/officeart/2005/8/layout/cycle1"/>
    <dgm:cxn modelId="{32CC675F-FDFF-4553-AC85-F8EC323BD3AF}" type="presOf" srcId="{33C029B9-772E-4D81-8580-9B2834307A60}" destId="{74365AA2-10BB-4B9B-B8B2-86D5B871EA1B}" srcOrd="0" destOrd="0" presId="urn:microsoft.com/office/officeart/2005/8/layout/cycle1"/>
    <dgm:cxn modelId="{9745CDDA-FF08-4E6E-BCEF-D5454B52E4AE}" type="presOf" srcId="{E4A8DB11-7D3B-4400-9B2A-B6969C4B0C3C}" destId="{F60A08E9-8562-4819-ABC2-EF9C927CF026}" srcOrd="0" destOrd="0" presId="urn:microsoft.com/office/officeart/2005/8/layout/cycle1"/>
    <dgm:cxn modelId="{30664251-6036-4D0A-9245-16172A2388F0}" srcId="{D3B5DF3C-034F-427F-A2E6-EB2F909BEF4D}" destId="{6742D30E-27CA-4A17-AFF8-F0529FA9D4EA}" srcOrd="2" destOrd="0" parTransId="{4218C7C0-CF8E-4656-A932-AFF138EE5D96}" sibTransId="{2A9BAF5F-C079-43D6-B96A-68A4EE80D00C}"/>
    <dgm:cxn modelId="{D6AC23D0-1487-4B5F-8EDE-5319843393D2}" srcId="{D3B5DF3C-034F-427F-A2E6-EB2F909BEF4D}" destId="{6E6D0264-462B-46D0-905D-31FB0BE8C8D4}" srcOrd="4" destOrd="0" parTransId="{ED2AE449-7827-429B-BAAF-17B93EFA7A09}" sibTransId="{5D9E2D00-2B65-4051-A71E-6F9E7CDD3F81}"/>
    <dgm:cxn modelId="{0DFD5549-062A-46FD-9C49-5CF8BC574A24}" srcId="{D3B5DF3C-034F-427F-A2E6-EB2F909BEF4D}" destId="{9A1B57C6-8509-4892-BA93-E2EA5EEC764B}" srcOrd="3" destOrd="0" parTransId="{F3B88F0F-1BF3-4384-AEB8-E74EAE39C9B7}" sibTransId="{1CECEC63-CADB-4565-A82C-16EE5BB18B42}"/>
    <dgm:cxn modelId="{44551761-2C11-4FBB-84A0-3EAA482E9AA5}" srcId="{D3B5DF3C-034F-427F-A2E6-EB2F909BEF4D}" destId="{3A032DD6-D9FE-450B-8A17-1825AB38AE5F}" srcOrd="0" destOrd="0" parTransId="{2F52B15C-FC5C-4A4D-84A2-68389BDEF8BD}" sibTransId="{E9EDD75C-C70F-4BA4-9BFA-898BE8B1B924}"/>
    <dgm:cxn modelId="{AD0A8752-9959-400D-A182-4F09B5E1A1D9}" type="presOf" srcId="{D3B5DF3C-034F-427F-A2E6-EB2F909BEF4D}" destId="{59A52D0C-EE38-4942-BB8F-ED779325C688}" srcOrd="0" destOrd="0" presId="urn:microsoft.com/office/officeart/2005/8/layout/cycle1"/>
    <dgm:cxn modelId="{75ADA2C3-AC8A-43E7-8218-F12D7FCA68DA}" srcId="{D3B5DF3C-034F-427F-A2E6-EB2F909BEF4D}" destId="{E4A8DB11-7D3B-4400-9B2A-B6969C4B0C3C}" srcOrd="5" destOrd="0" parTransId="{8C0ECDE7-F412-4F5C-A5FD-97D7EFBEF376}" sibTransId="{43F3538F-83F1-4D09-822C-55C03136947E}"/>
    <dgm:cxn modelId="{D000C051-DD7E-40C1-BC96-7BA4B814D899}" type="presOf" srcId="{9A1B57C6-8509-4892-BA93-E2EA5EEC764B}" destId="{3AB964FE-1541-46A8-A4B5-C1C74D2816AC}" srcOrd="0" destOrd="0" presId="urn:microsoft.com/office/officeart/2005/8/layout/cycle1"/>
    <dgm:cxn modelId="{650530D1-3218-4674-9D98-6E4AEC7F69C1}" type="presParOf" srcId="{59A52D0C-EE38-4942-BB8F-ED779325C688}" destId="{1FC2E72E-7AAF-4E9E-B14A-9A489BB4377B}" srcOrd="0" destOrd="0" presId="urn:microsoft.com/office/officeart/2005/8/layout/cycle1"/>
    <dgm:cxn modelId="{A2AB5369-314E-41F1-9E18-29931DE45FAB}" type="presParOf" srcId="{59A52D0C-EE38-4942-BB8F-ED779325C688}" destId="{3AA1BB8A-ADBE-47EC-9521-2563F86C3D5C}" srcOrd="1" destOrd="0" presId="urn:microsoft.com/office/officeart/2005/8/layout/cycle1"/>
    <dgm:cxn modelId="{0A02B06C-E10D-4878-980C-63C8AB9931FE}" type="presParOf" srcId="{59A52D0C-EE38-4942-BB8F-ED779325C688}" destId="{EA036A50-62FF-490C-8EFD-A72641392939}" srcOrd="2" destOrd="0" presId="urn:microsoft.com/office/officeart/2005/8/layout/cycle1"/>
    <dgm:cxn modelId="{660E129B-64C6-4013-BA53-35B11F674BDE}" type="presParOf" srcId="{59A52D0C-EE38-4942-BB8F-ED779325C688}" destId="{A2478266-FDF0-466F-A7D8-61D7AF4DA55F}" srcOrd="3" destOrd="0" presId="urn:microsoft.com/office/officeart/2005/8/layout/cycle1"/>
    <dgm:cxn modelId="{7076A3CA-8ED8-43B0-AA2D-DFCA4EBFB9B7}" type="presParOf" srcId="{59A52D0C-EE38-4942-BB8F-ED779325C688}" destId="{4DC29F89-6B66-4256-B593-9953020E7411}" srcOrd="4" destOrd="0" presId="urn:microsoft.com/office/officeart/2005/8/layout/cycle1"/>
    <dgm:cxn modelId="{4A9A5ADC-BFD2-446F-A340-7DF3B954DC0D}" type="presParOf" srcId="{59A52D0C-EE38-4942-BB8F-ED779325C688}" destId="{74365AA2-10BB-4B9B-B8B2-86D5B871EA1B}" srcOrd="5" destOrd="0" presId="urn:microsoft.com/office/officeart/2005/8/layout/cycle1"/>
    <dgm:cxn modelId="{FF27DC03-4D26-4DFA-8C3B-62C135A8B128}" type="presParOf" srcId="{59A52D0C-EE38-4942-BB8F-ED779325C688}" destId="{FED61D82-EB0F-46BC-AD6E-D7B6A59256CC}" srcOrd="6" destOrd="0" presId="urn:microsoft.com/office/officeart/2005/8/layout/cycle1"/>
    <dgm:cxn modelId="{1EA84145-D0B3-4F67-9B91-7ECB22B759AE}" type="presParOf" srcId="{59A52D0C-EE38-4942-BB8F-ED779325C688}" destId="{B1F2EA5D-A649-4270-9B33-0D2AC76CB821}" srcOrd="7" destOrd="0" presId="urn:microsoft.com/office/officeart/2005/8/layout/cycle1"/>
    <dgm:cxn modelId="{B4034C59-E440-421B-A526-C5DA044653A4}" type="presParOf" srcId="{59A52D0C-EE38-4942-BB8F-ED779325C688}" destId="{D96F058B-9B5E-42EC-BCC2-521596083512}" srcOrd="8" destOrd="0" presId="urn:microsoft.com/office/officeart/2005/8/layout/cycle1"/>
    <dgm:cxn modelId="{D11773A9-965B-40F6-A1EA-027EBB051F25}" type="presParOf" srcId="{59A52D0C-EE38-4942-BB8F-ED779325C688}" destId="{3A25F5A9-C240-4235-90D0-B12A323C9CB7}" srcOrd="9" destOrd="0" presId="urn:microsoft.com/office/officeart/2005/8/layout/cycle1"/>
    <dgm:cxn modelId="{DE68D5E3-AC61-4095-A386-C25DD8631711}" type="presParOf" srcId="{59A52D0C-EE38-4942-BB8F-ED779325C688}" destId="{3AB964FE-1541-46A8-A4B5-C1C74D2816AC}" srcOrd="10" destOrd="0" presId="urn:microsoft.com/office/officeart/2005/8/layout/cycle1"/>
    <dgm:cxn modelId="{BC733650-0C41-49A6-BA48-ABA42E93B91C}" type="presParOf" srcId="{59A52D0C-EE38-4942-BB8F-ED779325C688}" destId="{A0863CC3-45DB-452F-86D9-34B86F8A6C87}" srcOrd="11" destOrd="0" presId="urn:microsoft.com/office/officeart/2005/8/layout/cycle1"/>
    <dgm:cxn modelId="{93AAAA7F-2927-4FE3-A30C-3525698DEAFB}" type="presParOf" srcId="{59A52D0C-EE38-4942-BB8F-ED779325C688}" destId="{90DD2644-F1A7-49A2-B07E-32A8F2FB9456}" srcOrd="12" destOrd="0" presId="urn:microsoft.com/office/officeart/2005/8/layout/cycle1"/>
    <dgm:cxn modelId="{77704916-4711-4847-BF06-7B66D512FDA9}" type="presParOf" srcId="{59A52D0C-EE38-4942-BB8F-ED779325C688}" destId="{39543113-418B-4137-9CBA-E322CC00F5B8}" srcOrd="13" destOrd="0" presId="urn:microsoft.com/office/officeart/2005/8/layout/cycle1"/>
    <dgm:cxn modelId="{2E1419C7-44A3-49DF-97FB-B4B0A6FE15DB}" type="presParOf" srcId="{59A52D0C-EE38-4942-BB8F-ED779325C688}" destId="{CE3CB207-044C-4289-9B4A-0E477A4E5D03}" srcOrd="14" destOrd="0" presId="urn:microsoft.com/office/officeart/2005/8/layout/cycle1"/>
    <dgm:cxn modelId="{2038C371-BA64-4F83-B891-086B42C0F00A}" type="presParOf" srcId="{59A52D0C-EE38-4942-BB8F-ED779325C688}" destId="{D989EA20-8E39-4C27-B726-0F49CC3CD387}" srcOrd="15" destOrd="0" presId="urn:microsoft.com/office/officeart/2005/8/layout/cycle1"/>
    <dgm:cxn modelId="{5CDF600D-5809-4093-AD84-668B129FB661}" type="presParOf" srcId="{59A52D0C-EE38-4942-BB8F-ED779325C688}" destId="{F60A08E9-8562-4819-ABC2-EF9C927CF026}" srcOrd="16" destOrd="0" presId="urn:microsoft.com/office/officeart/2005/8/layout/cycle1"/>
    <dgm:cxn modelId="{D1227A05-2DCC-4D59-8154-5E8D5C47A4AD}" type="presParOf" srcId="{59A52D0C-EE38-4942-BB8F-ED779325C688}" destId="{2857E83A-8D5C-46F4-A58B-10C04B7E6DAE}" srcOrd="17"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583EA7-483B-44DB-B9E3-6711BFC7CC1E}"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en-US"/>
        </a:p>
      </dgm:t>
    </dgm:pt>
    <dgm:pt modelId="{D5D66CDD-C739-4971-8E61-28AFF3D5DA8D}">
      <dgm:prSet phldrT="[Text]" custT="1"/>
      <dgm:spPr/>
      <dgm:t>
        <a:bodyPr/>
        <a:lstStyle/>
        <a:p>
          <a:r>
            <a:rPr lang="en-US" sz="3200" dirty="0" smtClean="0"/>
            <a:t>Asset Sales</a:t>
          </a:r>
          <a:endParaRPr lang="en-US" sz="3200" dirty="0"/>
        </a:p>
      </dgm:t>
    </dgm:pt>
    <dgm:pt modelId="{EF2542DF-38E6-48CE-8B51-AEA05C8C982F}" type="parTrans" cxnId="{C0D57069-9E39-4561-8A6D-EB17CC8114DB}">
      <dgm:prSet/>
      <dgm:spPr/>
      <dgm:t>
        <a:bodyPr/>
        <a:lstStyle/>
        <a:p>
          <a:endParaRPr lang="en-US"/>
        </a:p>
      </dgm:t>
    </dgm:pt>
    <dgm:pt modelId="{EBA0E635-9FFC-4334-AB9F-F0DFDB180326}" type="sibTrans" cxnId="{C0D57069-9E39-4561-8A6D-EB17CC8114DB}">
      <dgm:prSet/>
      <dgm:spPr/>
      <dgm:t>
        <a:bodyPr/>
        <a:lstStyle/>
        <a:p>
          <a:endParaRPr lang="en-US"/>
        </a:p>
      </dgm:t>
    </dgm:pt>
    <dgm:pt modelId="{8FD8B358-3CB4-46D5-BB60-47105E887733}">
      <dgm:prSet phldrT="[Text]" custT="1"/>
      <dgm:spPr/>
      <dgm:t>
        <a:bodyPr/>
        <a:lstStyle/>
        <a:p>
          <a:r>
            <a:rPr lang="en-US" sz="1800" dirty="0" smtClean="0"/>
            <a:t>Repurchase agreements</a:t>
          </a:r>
          <a:endParaRPr lang="en-US" sz="1800" dirty="0"/>
        </a:p>
      </dgm:t>
    </dgm:pt>
    <dgm:pt modelId="{D034ABB8-F5D7-4F81-9733-C1B62DD5A40E}" type="parTrans" cxnId="{BCB39DA4-E9CD-443E-8F65-231AB8B5C974}">
      <dgm:prSet/>
      <dgm:spPr/>
      <dgm:t>
        <a:bodyPr/>
        <a:lstStyle/>
        <a:p>
          <a:endParaRPr lang="en-US"/>
        </a:p>
      </dgm:t>
    </dgm:pt>
    <dgm:pt modelId="{72452BE4-4C78-4B31-98A8-B08E41A06FAA}" type="sibTrans" cxnId="{BCB39DA4-E9CD-443E-8F65-231AB8B5C974}">
      <dgm:prSet/>
      <dgm:spPr/>
      <dgm:t>
        <a:bodyPr/>
        <a:lstStyle/>
        <a:p>
          <a:endParaRPr lang="en-US"/>
        </a:p>
      </dgm:t>
    </dgm:pt>
    <dgm:pt modelId="{77AB1E18-B0BF-4994-A64B-1545190A478B}">
      <dgm:prSet phldrT="[Text]" custT="1"/>
      <dgm:spPr/>
      <dgm:t>
        <a:bodyPr/>
        <a:lstStyle/>
        <a:p>
          <a:r>
            <a:rPr lang="en-US" sz="3200" dirty="0" smtClean="0"/>
            <a:t>Cash Generation</a:t>
          </a:r>
          <a:endParaRPr lang="en-US" sz="3200" dirty="0"/>
        </a:p>
      </dgm:t>
    </dgm:pt>
    <dgm:pt modelId="{F09912BA-E9D2-43C5-8B9B-B9F9AE1EC422}" type="parTrans" cxnId="{C838BDC9-6D29-4E5F-9F0A-A0212D75F36A}">
      <dgm:prSet/>
      <dgm:spPr/>
      <dgm:t>
        <a:bodyPr/>
        <a:lstStyle/>
        <a:p>
          <a:endParaRPr lang="en-US"/>
        </a:p>
      </dgm:t>
    </dgm:pt>
    <dgm:pt modelId="{E63B9E9C-D7E9-4067-B471-BBA23C97C357}" type="sibTrans" cxnId="{C838BDC9-6D29-4E5F-9F0A-A0212D75F36A}">
      <dgm:prSet/>
      <dgm:spPr/>
      <dgm:t>
        <a:bodyPr/>
        <a:lstStyle/>
        <a:p>
          <a:endParaRPr lang="en-US"/>
        </a:p>
      </dgm:t>
    </dgm:pt>
    <dgm:pt modelId="{EEEC6986-CFD3-4902-862F-3A431085FCE3}">
      <dgm:prSet phldrT="[Text]" custT="1"/>
      <dgm:spPr/>
      <dgm:t>
        <a:bodyPr/>
        <a:lstStyle/>
        <a:p>
          <a:r>
            <a:rPr lang="en-US" sz="1800" dirty="0" smtClean="0"/>
            <a:t>Secured Term loans</a:t>
          </a:r>
          <a:endParaRPr lang="en-US" sz="1800" dirty="0"/>
        </a:p>
      </dgm:t>
    </dgm:pt>
    <dgm:pt modelId="{58723545-F8AC-421F-BF6F-AC748625258C}" type="parTrans" cxnId="{45B8C789-0D96-43D8-895A-7D7A06B81C6D}">
      <dgm:prSet/>
      <dgm:spPr/>
      <dgm:t>
        <a:bodyPr/>
        <a:lstStyle/>
        <a:p>
          <a:endParaRPr lang="en-US"/>
        </a:p>
      </dgm:t>
    </dgm:pt>
    <dgm:pt modelId="{6DEEC529-D5B9-427D-83C8-39C83C40DF04}" type="sibTrans" cxnId="{45B8C789-0D96-43D8-895A-7D7A06B81C6D}">
      <dgm:prSet/>
      <dgm:spPr/>
      <dgm:t>
        <a:bodyPr/>
        <a:lstStyle/>
        <a:p>
          <a:endParaRPr lang="en-US"/>
        </a:p>
      </dgm:t>
    </dgm:pt>
    <dgm:pt modelId="{1230A7D1-175F-4ED5-8EBF-8D347FD55647}">
      <dgm:prSet phldrT="[Text]" custT="1"/>
      <dgm:spPr/>
      <dgm:t>
        <a:bodyPr/>
        <a:lstStyle/>
        <a:p>
          <a:r>
            <a:rPr lang="en-US" sz="1800" dirty="0" smtClean="0"/>
            <a:t>Discount window</a:t>
          </a:r>
          <a:endParaRPr lang="en-US" sz="1800" dirty="0"/>
        </a:p>
      </dgm:t>
    </dgm:pt>
    <dgm:pt modelId="{BF4A6F89-CA8B-4830-BF68-7004A39888C6}" type="parTrans" cxnId="{1D18446C-D76F-4812-BBC7-6087094409F3}">
      <dgm:prSet/>
      <dgm:spPr/>
      <dgm:t>
        <a:bodyPr/>
        <a:lstStyle/>
        <a:p>
          <a:endParaRPr lang="en-US"/>
        </a:p>
      </dgm:t>
    </dgm:pt>
    <dgm:pt modelId="{616EEA9A-7EAB-4FD6-AD5E-F917E1A8A812}" type="sibTrans" cxnId="{1D18446C-D76F-4812-BBC7-6087094409F3}">
      <dgm:prSet/>
      <dgm:spPr/>
      <dgm:t>
        <a:bodyPr/>
        <a:lstStyle/>
        <a:p>
          <a:endParaRPr lang="en-US"/>
        </a:p>
      </dgm:t>
    </dgm:pt>
    <dgm:pt modelId="{D889E8A0-080F-46DA-A06A-31A95B80584F}">
      <dgm:prSet phldrT="[Text]" custT="1"/>
      <dgm:spPr/>
      <dgm:t>
        <a:bodyPr/>
        <a:lstStyle/>
        <a:p>
          <a:r>
            <a:rPr lang="en-US" sz="1800" dirty="0" smtClean="0"/>
            <a:t>Outright sale at depressed prices</a:t>
          </a:r>
          <a:endParaRPr lang="en-US" sz="1800" dirty="0"/>
        </a:p>
      </dgm:t>
    </dgm:pt>
    <dgm:pt modelId="{478A6F6E-E870-4084-92FB-E0CB08DC3FD5}" type="parTrans" cxnId="{8EAE4BE4-9361-495A-A277-09DF75C59185}">
      <dgm:prSet/>
      <dgm:spPr/>
      <dgm:t>
        <a:bodyPr/>
        <a:lstStyle/>
        <a:p>
          <a:endParaRPr lang="en-US"/>
        </a:p>
      </dgm:t>
    </dgm:pt>
    <dgm:pt modelId="{54852E02-43F8-4332-90DE-E429F04E6C7A}" type="sibTrans" cxnId="{8EAE4BE4-9361-495A-A277-09DF75C59185}">
      <dgm:prSet/>
      <dgm:spPr/>
      <dgm:t>
        <a:bodyPr/>
        <a:lstStyle/>
        <a:p>
          <a:endParaRPr lang="en-US"/>
        </a:p>
      </dgm:t>
    </dgm:pt>
    <dgm:pt modelId="{C2E5F396-1E63-4319-BA23-85E9894D2E40}">
      <dgm:prSet phldrT="[Text]" custT="1"/>
      <dgm:spPr/>
      <dgm:t>
        <a:bodyPr/>
        <a:lstStyle/>
        <a:p>
          <a:r>
            <a:rPr lang="en-US" sz="1800" dirty="0" smtClean="0"/>
            <a:t>Off market settlement for netting off liabilities</a:t>
          </a:r>
          <a:endParaRPr lang="en-US" sz="1800" dirty="0"/>
        </a:p>
      </dgm:t>
    </dgm:pt>
    <dgm:pt modelId="{D2E20625-8E16-4048-9F9C-2B6B210CF973}" type="parTrans" cxnId="{F62906D3-E2E0-4420-A0F8-3C4C98829AFA}">
      <dgm:prSet/>
      <dgm:spPr/>
      <dgm:t>
        <a:bodyPr/>
        <a:lstStyle/>
        <a:p>
          <a:endParaRPr lang="en-US"/>
        </a:p>
      </dgm:t>
    </dgm:pt>
    <dgm:pt modelId="{00A01189-D547-4413-82C5-BA1AA3832CE9}" type="sibTrans" cxnId="{F62906D3-E2E0-4420-A0F8-3C4C98829AFA}">
      <dgm:prSet/>
      <dgm:spPr/>
      <dgm:t>
        <a:bodyPr/>
        <a:lstStyle/>
        <a:p>
          <a:endParaRPr lang="en-US"/>
        </a:p>
      </dgm:t>
    </dgm:pt>
    <dgm:pt modelId="{DB74286E-B8D8-4009-8975-D61857754269}">
      <dgm:prSet phldrT="[Text]" custT="1"/>
      <dgm:spPr/>
      <dgm:t>
        <a:bodyPr/>
        <a:lstStyle/>
        <a:p>
          <a:r>
            <a:rPr lang="en-US" sz="1800" dirty="0" smtClean="0"/>
            <a:t>Equity Injection</a:t>
          </a:r>
          <a:endParaRPr lang="en-US" sz="1800" dirty="0"/>
        </a:p>
      </dgm:t>
    </dgm:pt>
    <dgm:pt modelId="{4F8F7E69-4DBD-4345-A40A-023E27CDF478}" type="parTrans" cxnId="{75142BF6-4ED3-43CD-8479-CC3B3D56227D}">
      <dgm:prSet/>
      <dgm:spPr/>
      <dgm:t>
        <a:bodyPr/>
        <a:lstStyle/>
        <a:p>
          <a:endParaRPr lang="en-US"/>
        </a:p>
      </dgm:t>
    </dgm:pt>
    <dgm:pt modelId="{66097AC6-1C77-4566-ABA5-A736C7784B6A}" type="sibTrans" cxnId="{75142BF6-4ED3-43CD-8479-CC3B3D56227D}">
      <dgm:prSet/>
      <dgm:spPr/>
      <dgm:t>
        <a:bodyPr/>
        <a:lstStyle/>
        <a:p>
          <a:endParaRPr lang="en-US"/>
        </a:p>
      </dgm:t>
    </dgm:pt>
    <dgm:pt modelId="{7029B7A6-42E6-40B4-B4D8-DB6FCD12AEB0}">
      <dgm:prSet phldrT="[Text]" custT="1"/>
      <dgm:spPr/>
      <dgm:t>
        <a:bodyPr/>
        <a:lstStyle/>
        <a:p>
          <a:r>
            <a:rPr lang="en-US" sz="1800" dirty="0" smtClean="0"/>
            <a:t>Asset Swap for Cash</a:t>
          </a:r>
          <a:endParaRPr lang="en-US" sz="1800" dirty="0"/>
        </a:p>
      </dgm:t>
    </dgm:pt>
    <dgm:pt modelId="{77788CEA-0856-4B15-B801-0BE871439EE4}" type="parTrans" cxnId="{E92CAC38-269A-4E1F-8EDD-84C952714A00}">
      <dgm:prSet/>
      <dgm:spPr/>
      <dgm:t>
        <a:bodyPr/>
        <a:lstStyle/>
        <a:p>
          <a:endParaRPr lang="en-US"/>
        </a:p>
      </dgm:t>
    </dgm:pt>
    <dgm:pt modelId="{5EE99DB7-E555-4B74-A4A3-25D0DA6A17A3}" type="sibTrans" cxnId="{E92CAC38-269A-4E1F-8EDD-84C952714A00}">
      <dgm:prSet/>
      <dgm:spPr/>
      <dgm:t>
        <a:bodyPr/>
        <a:lstStyle/>
        <a:p>
          <a:endParaRPr lang="en-US"/>
        </a:p>
      </dgm:t>
    </dgm:pt>
    <dgm:pt modelId="{F03C3474-0E55-4419-B907-1497E28AF37D}">
      <dgm:prSet phldrT="[Text]" custT="1"/>
      <dgm:spPr/>
      <dgm:t>
        <a:bodyPr/>
        <a:lstStyle/>
        <a:p>
          <a:r>
            <a:rPr lang="en-US" sz="1800" dirty="0" smtClean="0"/>
            <a:t>Regulatory driven cash injection or take over</a:t>
          </a:r>
          <a:endParaRPr lang="en-US" sz="1800" dirty="0"/>
        </a:p>
      </dgm:t>
    </dgm:pt>
    <dgm:pt modelId="{872DD983-2D91-49FC-95AE-6BC5B1A79D51}" type="parTrans" cxnId="{E7477450-8192-4C7E-A4F2-4EECAEC403D2}">
      <dgm:prSet/>
      <dgm:spPr/>
      <dgm:t>
        <a:bodyPr/>
        <a:lstStyle/>
        <a:p>
          <a:endParaRPr lang="en-US"/>
        </a:p>
      </dgm:t>
    </dgm:pt>
    <dgm:pt modelId="{40C0FBA3-9EF0-4933-91E9-63C8C8964FF3}" type="sibTrans" cxnId="{E7477450-8192-4C7E-A4F2-4EECAEC403D2}">
      <dgm:prSet/>
      <dgm:spPr/>
      <dgm:t>
        <a:bodyPr/>
        <a:lstStyle/>
        <a:p>
          <a:endParaRPr lang="en-US"/>
        </a:p>
      </dgm:t>
    </dgm:pt>
    <dgm:pt modelId="{AC571CED-741B-4446-9971-43BD13F8A50C}">
      <dgm:prSet phldrT="[Text]" custT="1"/>
      <dgm:spPr/>
      <dgm:t>
        <a:bodyPr/>
        <a:lstStyle/>
        <a:p>
          <a:r>
            <a:rPr lang="en-US" sz="3200" dirty="0" smtClean="0"/>
            <a:t>Cash conservation</a:t>
          </a:r>
          <a:endParaRPr lang="en-US" sz="3200" dirty="0"/>
        </a:p>
      </dgm:t>
    </dgm:pt>
    <dgm:pt modelId="{E5610AC8-FD83-4858-A99C-0C1B0371EDB5}" type="parTrans" cxnId="{7F1931DE-137A-4BC2-8199-5A11A5674C41}">
      <dgm:prSet/>
      <dgm:spPr/>
      <dgm:t>
        <a:bodyPr/>
        <a:lstStyle/>
        <a:p>
          <a:endParaRPr lang="en-US"/>
        </a:p>
      </dgm:t>
    </dgm:pt>
    <dgm:pt modelId="{4D6F5066-2641-4E56-A35A-E9394F29CAD7}" type="sibTrans" cxnId="{7F1931DE-137A-4BC2-8199-5A11A5674C41}">
      <dgm:prSet/>
      <dgm:spPr/>
      <dgm:t>
        <a:bodyPr/>
        <a:lstStyle/>
        <a:p>
          <a:endParaRPr lang="en-US"/>
        </a:p>
      </dgm:t>
    </dgm:pt>
    <dgm:pt modelId="{32783D82-4069-439F-89F0-170D3EF9ECAC}">
      <dgm:prSet phldrT="[Text]" custT="1"/>
      <dgm:spPr/>
      <dgm:t>
        <a:bodyPr/>
        <a:lstStyle/>
        <a:p>
          <a:r>
            <a:rPr lang="en-US" sz="1800" dirty="0" smtClean="0"/>
            <a:t>Realignment and restructuring of resources</a:t>
          </a:r>
          <a:endParaRPr lang="en-US" sz="1800" dirty="0"/>
        </a:p>
      </dgm:t>
    </dgm:pt>
    <dgm:pt modelId="{A4A2FD5C-8DC2-419E-AA77-E85D9FBADC3C}" type="parTrans" cxnId="{3CBD34B7-CE0F-4C44-94D8-28C72E7244AE}">
      <dgm:prSet/>
      <dgm:spPr/>
      <dgm:t>
        <a:bodyPr/>
        <a:lstStyle/>
        <a:p>
          <a:endParaRPr lang="en-US"/>
        </a:p>
      </dgm:t>
    </dgm:pt>
    <dgm:pt modelId="{194D665E-BFB1-4617-924F-330F76D1B6B4}" type="sibTrans" cxnId="{3CBD34B7-CE0F-4C44-94D8-28C72E7244AE}">
      <dgm:prSet/>
      <dgm:spPr/>
      <dgm:t>
        <a:bodyPr/>
        <a:lstStyle/>
        <a:p>
          <a:endParaRPr lang="en-US"/>
        </a:p>
      </dgm:t>
    </dgm:pt>
    <dgm:pt modelId="{44D38F00-3D40-4A6F-9444-551FECB2EFEF}">
      <dgm:prSet phldrT="[Text]" custT="1"/>
      <dgm:spPr/>
      <dgm:t>
        <a:bodyPr/>
        <a:lstStyle/>
        <a:p>
          <a:r>
            <a:rPr lang="en-US" sz="1800" dirty="0" smtClean="0"/>
            <a:t>Discontinued operations</a:t>
          </a:r>
          <a:endParaRPr lang="en-US" sz="1800" dirty="0"/>
        </a:p>
      </dgm:t>
    </dgm:pt>
    <dgm:pt modelId="{BEEA3418-5A58-4C6B-AFD7-8F1F8259A064}" type="parTrans" cxnId="{BB25F4EE-025E-4288-B8FB-C6B08C102ED7}">
      <dgm:prSet/>
      <dgm:spPr/>
      <dgm:t>
        <a:bodyPr/>
        <a:lstStyle/>
        <a:p>
          <a:endParaRPr lang="en-US"/>
        </a:p>
      </dgm:t>
    </dgm:pt>
    <dgm:pt modelId="{9E97F0D0-A8DA-4C3F-B360-AC4DAEDC9CB3}" type="sibTrans" cxnId="{BB25F4EE-025E-4288-B8FB-C6B08C102ED7}">
      <dgm:prSet/>
      <dgm:spPr/>
      <dgm:t>
        <a:bodyPr/>
        <a:lstStyle/>
        <a:p>
          <a:endParaRPr lang="en-US"/>
        </a:p>
      </dgm:t>
    </dgm:pt>
    <dgm:pt modelId="{A0DB09DB-B70C-4994-99FB-712D80BA1BF5}">
      <dgm:prSet phldrT="[Text]" custT="1"/>
      <dgm:spPr/>
      <dgm:t>
        <a:bodyPr/>
        <a:lstStyle/>
        <a:p>
          <a:r>
            <a:rPr lang="en-US" sz="1800" dirty="0" smtClean="0"/>
            <a:t>Limit management</a:t>
          </a:r>
          <a:endParaRPr lang="en-US" sz="1800" dirty="0"/>
        </a:p>
      </dgm:t>
    </dgm:pt>
    <dgm:pt modelId="{2F24FFD8-28B7-480A-94AA-1E133C58188B}" type="parTrans" cxnId="{E16EEE8A-6191-45D2-9E3F-68AAFA03BF07}">
      <dgm:prSet/>
      <dgm:spPr/>
      <dgm:t>
        <a:bodyPr/>
        <a:lstStyle/>
        <a:p>
          <a:endParaRPr lang="en-US"/>
        </a:p>
      </dgm:t>
    </dgm:pt>
    <dgm:pt modelId="{9F07BB29-2E56-4474-8849-F547A0276DBD}" type="sibTrans" cxnId="{E16EEE8A-6191-45D2-9E3F-68AAFA03BF07}">
      <dgm:prSet/>
      <dgm:spPr/>
      <dgm:t>
        <a:bodyPr/>
        <a:lstStyle/>
        <a:p>
          <a:endParaRPr lang="en-US"/>
        </a:p>
      </dgm:t>
    </dgm:pt>
    <dgm:pt modelId="{9AEE3613-DA65-4E02-A7F3-9C6899CCE510}">
      <dgm:prSet phldrT="[Text]" custT="1"/>
      <dgm:spPr/>
      <dgm:t>
        <a:bodyPr/>
        <a:lstStyle/>
        <a:p>
          <a:r>
            <a:rPr lang="en-US" sz="1800" dirty="0" smtClean="0"/>
            <a:t>Centralization of cash management</a:t>
          </a:r>
          <a:endParaRPr lang="en-US" sz="1800" dirty="0"/>
        </a:p>
      </dgm:t>
    </dgm:pt>
    <dgm:pt modelId="{B5072174-0AA5-42A5-BAAB-86C55ECDAED7}" type="parTrans" cxnId="{6D43AD4A-6CB9-4A6E-A35F-F6A233265B55}">
      <dgm:prSet/>
      <dgm:spPr/>
      <dgm:t>
        <a:bodyPr/>
        <a:lstStyle/>
        <a:p>
          <a:endParaRPr lang="en-US"/>
        </a:p>
      </dgm:t>
    </dgm:pt>
    <dgm:pt modelId="{41E5169A-48E2-4A29-8880-2E0707809F4A}" type="sibTrans" cxnId="{6D43AD4A-6CB9-4A6E-A35F-F6A233265B55}">
      <dgm:prSet/>
      <dgm:spPr/>
      <dgm:t>
        <a:bodyPr/>
        <a:lstStyle/>
        <a:p>
          <a:endParaRPr lang="en-US"/>
        </a:p>
      </dgm:t>
    </dgm:pt>
    <dgm:pt modelId="{E431CFDE-F4FF-48A8-BFB0-73293C1AB4C5}" type="pres">
      <dgm:prSet presAssocID="{DB583EA7-483B-44DB-B9E3-6711BFC7CC1E}" presName="Name0" presStyleCnt="0">
        <dgm:presLayoutVars>
          <dgm:dir/>
          <dgm:animLvl val="lvl"/>
          <dgm:resizeHandles/>
        </dgm:presLayoutVars>
      </dgm:prSet>
      <dgm:spPr/>
      <dgm:t>
        <a:bodyPr/>
        <a:lstStyle/>
        <a:p>
          <a:endParaRPr lang="en-US"/>
        </a:p>
      </dgm:t>
    </dgm:pt>
    <dgm:pt modelId="{5D83EBA8-A92A-4906-9A09-714FB3843DF0}" type="pres">
      <dgm:prSet presAssocID="{D5D66CDD-C739-4971-8E61-28AFF3D5DA8D}" presName="linNode" presStyleCnt="0"/>
      <dgm:spPr/>
    </dgm:pt>
    <dgm:pt modelId="{F614FABD-B6E4-4C00-ABCD-781562563B58}" type="pres">
      <dgm:prSet presAssocID="{D5D66CDD-C739-4971-8E61-28AFF3D5DA8D}" presName="parentShp" presStyleLbl="node1" presStyleIdx="0" presStyleCnt="3" custScaleX="78448">
        <dgm:presLayoutVars>
          <dgm:bulletEnabled val="1"/>
        </dgm:presLayoutVars>
      </dgm:prSet>
      <dgm:spPr/>
      <dgm:t>
        <a:bodyPr/>
        <a:lstStyle/>
        <a:p>
          <a:endParaRPr lang="en-US"/>
        </a:p>
      </dgm:t>
    </dgm:pt>
    <dgm:pt modelId="{480286F5-9DBC-40D2-BF24-1F94985E3B0F}" type="pres">
      <dgm:prSet presAssocID="{D5D66CDD-C739-4971-8E61-28AFF3D5DA8D}" presName="childShp" presStyleLbl="bgAccFollowNode1" presStyleIdx="0" presStyleCnt="3">
        <dgm:presLayoutVars>
          <dgm:bulletEnabled val="1"/>
        </dgm:presLayoutVars>
      </dgm:prSet>
      <dgm:spPr/>
      <dgm:t>
        <a:bodyPr/>
        <a:lstStyle/>
        <a:p>
          <a:endParaRPr lang="en-US"/>
        </a:p>
      </dgm:t>
    </dgm:pt>
    <dgm:pt modelId="{5FCFCDD1-DF7C-484A-9CE9-8D2D4EB01DDD}" type="pres">
      <dgm:prSet presAssocID="{EBA0E635-9FFC-4334-AB9F-F0DFDB180326}" presName="spacing" presStyleCnt="0"/>
      <dgm:spPr/>
    </dgm:pt>
    <dgm:pt modelId="{47D585A1-8623-4136-A5A9-0AA90503EAC4}" type="pres">
      <dgm:prSet presAssocID="{77AB1E18-B0BF-4994-A64B-1545190A478B}" presName="linNode" presStyleCnt="0"/>
      <dgm:spPr/>
    </dgm:pt>
    <dgm:pt modelId="{39DF7B04-7953-4537-8C9E-8182C4DC2CBC}" type="pres">
      <dgm:prSet presAssocID="{77AB1E18-B0BF-4994-A64B-1545190A478B}" presName="parentShp" presStyleLbl="node1" presStyleIdx="1" presStyleCnt="3" custScaleX="78448">
        <dgm:presLayoutVars>
          <dgm:bulletEnabled val="1"/>
        </dgm:presLayoutVars>
      </dgm:prSet>
      <dgm:spPr/>
      <dgm:t>
        <a:bodyPr/>
        <a:lstStyle/>
        <a:p>
          <a:endParaRPr lang="en-US"/>
        </a:p>
      </dgm:t>
    </dgm:pt>
    <dgm:pt modelId="{C57F0D11-3980-46C6-BA57-9E0C141C65F0}" type="pres">
      <dgm:prSet presAssocID="{77AB1E18-B0BF-4994-A64B-1545190A478B}" presName="childShp" presStyleLbl="bgAccFollowNode1" presStyleIdx="1" presStyleCnt="3">
        <dgm:presLayoutVars>
          <dgm:bulletEnabled val="1"/>
        </dgm:presLayoutVars>
      </dgm:prSet>
      <dgm:spPr/>
      <dgm:t>
        <a:bodyPr/>
        <a:lstStyle/>
        <a:p>
          <a:endParaRPr lang="en-US"/>
        </a:p>
      </dgm:t>
    </dgm:pt>
    <dgm:pt modelId="{68B97601-86CC-4908-816C-A07AB0B3A5A4}" type="pres">
      <dgm:prSet presAssocID="{E63B9E9C-D7E9-4067-B471-BBA23C97C357}" presName="spacing" presStyleCnt="0"/>
      <dgm:spPr/>
    </dgm:pt>
    <dgm:pt modelId="{2CF80E0E-0E48-4126-8EF0-AD9DB7F9079E}" type="pres">
      <dgm:prSet presAssocID="{AC571CED-741B-4446-9971-43BD13F8A50C}" presName="linNode" presStyleCnt="0"/>
      <dgm:spPr/>
    </dgm:pt>
    <dgm:pt modelId="{0EAA3A05-38C1-4407-9FF1-DB73A4F35FE2}" type="pres">
      <dgm:prSet presAssocID="{AC571CED-741B-4446-9971-43BD13F8A50C}" presName="parentShp" presStyleLbl="node1" presStyleIdx="2" presStyleCnt="3" custScaleX="78448">
        <dgm:presLayoutVars>
          <dgm:bulletEnabled val="1"/>
        </dgm:presLayoutVars>
      </dgm:prSet>
      <dgm:spPr/>
      <dgm:t>
        <a:bodyPr/>
        <a:lstStyle/>
        <a:p>
          <a:endParaRPr lang="en-US"/>
        </a:p>
      </dgm:t>
    </dgm:pt>
    <dgm:pt modelId="{E7AF3126-C5D7-49D4-B710-39947EDF7835}" type="pres">
      <dgm:prSet presAssocID="{AC571CED-741B-4446-9971-43BD13F8A50C}" presName="childShp" presStyleLbl="bgAccFollowNode1" presStyleIdx="2" presStyleCnt="3">
        <dgm:presLayoutVars>
          <dgm:bulletEnabled val="1"/>
        </dgm:presLayoutVars>
      </dgm:prSet>
      <dgm:spPr/>
      <dgm:t>
        <a:bodyPr/>
        <a:lstStyle/>
        <a:p>
          <a:endParaRPr lang="en-US"/>
        </a:p>
      </dgm:t>
    </dgm:pt>
  </dgm:ptLst>
  <dgm:cxnLst>
    <dgm:cxn modelId="{1D18446C-D76F-4812-BBC7-6087094409F3}" srcId="{D5D66CDD-C739-4971-8E61-28AFF3D5DA8D}" destId="{1230A7D1-175F-4ED5-8EBF-8D347FD55647}" srcOrd="1" destOrd="0" parTransId="{BF4A6F89-CA8B-4830-BF68-7004A39888C6}" sibTransId="{616EEA9A-7EAB-4FD6-AD5E-F917E1A8A812}"/>
    <dgm:cxn modelId="{96B383F7-C639-498A-9A57-39A59A887565}" type="presOf" srcId="{9AEE3613-DA65-4E02-A7F3-9C6899CCE510}" destId="{E7AF3126-C5D7-49D4-B710-39947EDF7835}" srcOrd="0" destOrd="3" presId="urn:microsoft.com/office/officeart/2005/8/layout/vList6"/>
    <dgm:cxn modelId="{26DB161F-EC09-4B85-B07C-873FFDEF5CBE}" type="presOf" srcId="{DB583EA7-483B-44DB-B9E3-6711BFC7CC1E}" destId="{E431CFDE-F4FF-48A8-BFB0-73293C1AB4C5}" srcOrd="0" destOrd="0" presId="urn:microsoft.com/office/officeart/2005/8/layout/vList6"/>
    <dgm:cxn modelId="{2DD5C29D-E3DC-42B7-A658-F1A872E60993}" type="presOf" srcId="{D889E8A0-080F-46DA-A06A-31A95B80584F}" destId="{480286F5-9DBC-40D2-BF24-1F94985E3B0F}" srcOrd="0" destOrd="2" presId="urn:microsoft.com/office/officeart/2005/8/layout/vList6"/>
    <dgm:cxn modelId="{BCB39DA4-E9CD-443E-8F65-231AB8B5C974}" srcId="{D5D66CDD-C739-4971-8E61-28AFF3D5DA8D}" destId="{8FD8B358-3CB4-46D5-BB60-47105E887733}" srcOrd="0" destOrd="0" parTransId="{D034ABB8-F5D7-4F81-9733-C1B62DD5A40E}" sibTransId="{72452BE4-4C78-4B31-98A8-B08E41A06FAA}"/>
    <dgm:cxn modelId="{0D4CFDD1-AE36-44A9-8745-169D9C2D7E6D}" type="presOf" srcId="{7029B7A6-42E6-40B4-B4D8-DB6FCD12AEB0}" destId="{C57F0D11-3980-46C6-BA57-9E0C141C65F0}" srcOrd="0" destOrd="2" presId="urn:microsoft.com/office/officeart/2005/8/layout/vList6"/>
    <dgm:cxn modelId="{F034EAEA-E443-4929-8163-2E1727AE65C7}" type="presOf" srcId="{8FD8B358-3CB4-46D5-BB60-47105E887733}" destId="{480286F5-9DBC-40D2-BF24-1F94985E3B0F}" srcOrd="0" destOrd="0" presId="urn:microsoft.com/office/officeart/2005/8/layout/vList6"/>
    <dgm:cxn modelId="{C0D57069-9E39-4561-8A6D-EB17CC8114DB}" srcId="{DB583EA7-483B-44DB-B9E3-6711BFC7CC1E}" destId="{D5D66CDD-C739-4971-8E61-28AFF3D5DA8D}" srcOrd="0" destOrd="0" parTransId="{EF2542DF-38E6-48CE-8B51-AEA05C8C982F}" sibTransId="{EBA0E635-9FFC-4334-AB9F-F0DFDB180326}"/>
    <dgm:cxn modelId="{A06536DF-8072-4D31-A1E4-CCC2389E18F6}" type="presOf" srcId="{AC571CED-741B-4446-9971-43BD13F8A50C}" destId="{0EAA3A05-38C1-4407-9FF1-DB73A4F35FE2}" srcOrd="0" destOrd="0" presId="urn:microsoft.com/office/officeart/2005/8/layout/vList6"/>
    <dgm:cxn modelId="{E16EEE8A-6191-45D2-9E3F-68AAFA03BF07}" srcId="{AC571CED-741B-4446-9971-43BD13F8A50C}" destId="{A0DB09DB-B70C-4994-99FB-712D80BA1BF5}" srcOrd="2" destOrd="0" parTransId="{2F24FFD8-28B7-480A-94AA-1E133C58188B}" sibTransId="{9F07BB29-2E56-4474-8849-F547A0276DBD}"/>
    <dgm:cxn modelId="{3CBD34B7-CE0F-4C44-94D8-28C72E7244AE}" srcId="{AC571CED-741B-4446-9971-43BD13F8A50C}" destId="{32783D82-4069-439F-89F0-170D3EF9ECAC}" srcOrd="0" destOrd="0" parTransId="{A4A2FD5C-8DC2-419E-AA77-E85D9FBADC3C}" sibTransId="{194D665E-BFB1-4617-924F-330F76D1B6B4}"/>
    <dgm:cxn modelId="{BB25F4EE-025E-4288-B8FB-C6B08C102ED7}" srcId="{AC571CED-741B-4446-9971-43BD13F8A50C}" destId="{44D38F00-3D40-4A6F-9444-551FECB2EFEF}" srcOrd="1" destOrd="0" parTransId="{BEEA3418-5A58-4C6B-AFD7-8F1F8259A064}" sibTransId="{9E97F0D0-A8DA-4C3F-B360-AC4DAEDC9CB3}"/>
    <dgm:cxn modelId="{E7477450-8192-4C7E-A4F2-4EECAEC403D2}" srcId="{77AB1E18-B0BF-4994-A64B-1545190A478B}" destId="{F03C3474-0E55-4419-B907-1497E28AF37D}" srcOrd="3" destOrd="0" parTransId="{872DD983-2D91-49FC-95AE-6BC5B1A79D51}" sibTransId="{40C0FBA3-9EF0-4933-91E9-63C8C8964FF3}"/>
    <dgm:cxn modelId="{C93771B5-3FF2-45B5-8557-B1A9A2998225}" type="presOf" srcId="{A0DB09DB-B70C-4994-99FB-712D80BA1BF5}" destId="{E7AF3126-C5D7-49D4-B710-39947EDF7835}" srcOrd="0" destOrd="2" presId="urn:microsoft.com/office/officeart/2005/8/layout/vList6"/>
    <dgm:cxn modelId="{E92CAC38-269A-4E1F-8EDD-84C952714A00}" srcId="{77AB1E18-B0BF-4994-A64B-1545190A478B}" destId="{7029B7A6-42E6-40B4-B4D8-DB6FCD12AEB0}" srcOrd="2" destOrd="0" parTransId="{77788CEA-0856-4B15-B801-0BE871439EE4}" sibTransId="{5EE99DB7-E555-4B74-A4A3-25D0DA6A17A3}"/>
    <dgm:cxn modelId="{45B8C789-0D96-43D8-895A-7D7A06B81C6D}" srcId="{77AB1E18-B0BF-4994-A64B-1545190A478B}" destId="{EEEC6986-CFD3-4902-862F-3A431085FCE3}" srcOrd="0" destOrd="0" parTransId="{58723545-F8AC-421F-BF6F-AC748625258C}" sibTransId="{6DEEC529-D5B9-427D-83C8-39C83C40DF04}"/>
    <dgm:cxn modelId="{F62906D3-E2E0-4420-A0F8-3C4C98829AFA}" srcId="{D5D66CDD-C739-4971-8E61-28AFF3D5DA8D}" destId="{C2E5F396-1E63-4319-BA23-85E9894D2E40}" srcOrd="3" destOrd="0" parTransId="{D2E20625-8E16-4048-9F9C-2B6B210CF973}" sibTransId="{00A01189-D547-4413-82C5-BA1AA3832CE9}"/>
    <dgm:cxn modelId="{C838BDC9-6D29-4E5F-9F0A-A0212D75F36A}" srcId="{DB583EA7-483B-44DB-B9E3-6711BFC7CC1E}" destId="{77AB1E18-B0BF-4994-A64B-1545190A478B}" srcOrd="1" destOrd="0" parTransId="{F09912BA-E9D2-43C5-8B9B-B9F9AE1EC422}" sibTransId="{E63B9E9C-D7E9-4067-B471-BBA23C97C357}"/>
    <dgm:cxn modelId="{4AC7413F-3E7D-4BA4-AB3F-01AC53382D15}" type="presOf" srcId="{DB74286E-B8D8-4009-8975-D61857754269}" destId="{C57F0D11-3980-46C6-BA57-9E0C141C65F0}" srcOrd="0" destOrd="1" presId="urn:microsoft.com/office/officeart/2005/8/layout/vList6"/>
    <dgm:cxn modelId="{8EAE4BE4-9361-495A-A277-09DF75C59185}" srcId="{D5D66CDD-C739-4971-8E61-28AFF3D5DA8D}" destId="{D889E8A0-080F-46DA-A06A-31A95B80584F}" srcOrd="2" destOrd="0" parTransId="{478A6F6E-E870-4084-92FB-E0CB08DC3FD5}" sibTransId="{54852E02-43F8-4332-90DE-E429F04E6C7A}"/>
    <dgm:cxn modelId="{259089E6-0650-41F7-94BE-3129306457DF}" type="presOf" srcId="{F03C3474-0E55-4419-B907-1497E28AF37D}" destId="{C57F0D11-3980-46C6-BA57-9E0C141C65F0}" srcOrd="0" destOrd="3" presId="urn:microsoft.com/office/officeart/2005/8/layout/vList6"/>
    <dgm:cxn modelId="{AD843B4B-20F9-4D3F-A445-20CDD88D7156}" type="presOf" srcId="{44D38F00-3D40-4A6F-9444-551FECB2EFEF}" destId="{E7AF3126-C5D7-49D4-B710-39947EDF7835}" srcOrd="0" destOrd="1" presId="urn:microsoft.com/office/officeart/2005/8/layout/vList6"/>
    <dgm:cxn modelId="{15EE094C-0EE7-411E-8E0C-1A9857F14CE5}" type="presOf" srcId="{D5D66CDD-C739-4971-8E61-28AFF3D5DA8D}" destId="{F614FABD-B6E4-4C00-ABCD-781562563B58}" srcOrd="0" destOrd="0" presId="urn:microsoft.com/office/officeart/2005/8/layout/vList6"/>
    <dgm:cxn modelId="{92FE08D9-7D0D-4F8E-81A4-E1AAF43128A0}" type="presOf" srcId="{1230A7D1-175F-4ED5-8EBF-8D347FD55647}" destId="{480286F5-9DBC-40D2-BF24-1F94985E3B0F}" srcOrd="0" destOrd="1" presId="urn:microsoft.com/office/officeart/2005/8/layout/vList6"/>
    <dgm:cxn modelId="{2129960C-9332-4402-8AE9-34F17B2DCFF5}" type="presOf" srcId="{77AB1E18-B0BF-4994-A64B-1545190A478B}" destId="{39DF7B04-7953-4537-8C9E-8182C4DC2CBC}" srcOrd="0" destOrd="0" presId="urn:microsoft.com/office/officeart/2005/8/layout/vList6"/>
    <dgm:cxn modelId="{6C9EB52D-AE46-4663-9C19-0BE6F80F0E72}" type="presOf" srcId="{32783D82-4069-439F-89F0-170D3EF9ECAC}" destId="{E7AF3126-C5D7-49D4-B710-39947EDF7835}" srcOrd="0" destOrd="0" presId="urn:microsoft.com/office/officeart/2005/8/layout/vList6"/>
    <dgm:cxn modelId="{6CB81400-924A-40ED-8670-B2006F9615C9}" type="presOf" srcId="{EEEC6986-CFD3-4902-862F-3A431085FCE3}" destId="{C57F0D11-3980-46C6-BA57-9E0C141C65F0}" srcOrd="0" destOrd="0" presId="urn:microsoft.com/office/officeart/2005/8/layout/vList6"/>
    <dgm:cxn modelId="{7F1931DE-137A-4BC2-8199-5A11A5674C41}" srcId="{DB583EA7-483B-44DB-B9E3-6711BFC7CC1E}" destId="{AC571CED-741B-4446-9971-43BD13F8A50C}" srcOrd="2" destOrd="0" parTransId="{E5610AC8-FD83-4858-A99C-0C1B0371EDB5}" sibTransId="{4D6F5066-2641-4E56-A35A-E9394F29CAD7}"/>
    <dgm:cxn modelId="{75142BF6-4ED3-43CD-8479-CC3B3D56227D}" srcId="{77AB1E18-B0BF-4994-A64B-1545190A478B}" destId="{DB74286E-B8D8-4009-8975-D61857754269}" srcOrd="1" destOrd="0" parTransId="{4F8F7E69-4DBD-4345-A40A-023E27CDF478}" sibTransId="{66097AC6-1C77-4566-ABA5-A736C7784B6A}"/>
    <dgm:cxn modelId="{6D43AD4A-6CB9-4A6E-A35F-F6A233265B55}" srcId="{AC571CED-741B-4446-9971-43BD13F8A50C}" destId="{9AEE3613-DA65-4E02-A7F3-9C6899CCE510}" srcOrd="3" destOrd="0" parTransId="{B5072174-0AA5-42A5-BAAB-86C55ECDAED7}" sibTransId="{41E5169A-48E2-4A29-8880-2E0707809F4A}"/>
    <dgm:cxn modelId="{CDB60A1A-A0CC-4DFC-A7C2-2BBC44033C36}" type="presOf" srcId="{C2E5F396-1E63-4319-BA23-85E9894D2E40}" destId="{480286F5-9DBC-40D2-BF24-1F94985E3B0F}" srcOrd="0" destOrd="3" presId="urn:microsoft.com/office/officeart/2005/8/layout/vList6"/>
    <dgm:cxn modelId="{F028E424-5411-4E05-BD07-A4D2830DB997}" type="presParOf" srcId="{E431CFDE-F4FF-48A8-BFB0-73293C1AB4C5}" destId="{5D83EBA8-A92A-4906-9A09-714FB3843DF0}" srcOrd="0" destOrd="0" presId="urn:microsoft.com/office/officeart/2005/8/layout/vList6"/>
    <dgm:cxn modelId="{B3888FD4-B8B2-4560-B218-14B019899395}" type="presParOf" srcId="{5D83EBA8-A92A-4906-9A09-714FB3843DF0}" destId="{F614FABD-B6E4-4C00-ABCD-781562563B58}" srcOrd="0" destOrd="0" presId="urn:microsoft.com/office/officeart/2005/8/layout/vList6"/>
    <dgm:cxn modelId="{56E4D7DF-594C-424C-8BA4-F62644044331}" type="presParOf" srcId="{5D83EBA8-A92A-4906-9A09-714FB3843DF0}" destId="{480286F5-9DBC-40D2-BF24-1F94985E3B0F}" srcOrd="1" destOrd="0" presId="urn:microsoft.com/office/officeart/2005/8/layout/vList6"/>
    <dgm:cxn modelId="{D7C9E047-5CD8-40D9-82E6-346110726BBF}" type="presParOf" srcId="{E431CFDE-F4FF-48A8-BFB0-73293C1AB4C5}" destId="{5FCFCDD1-DF7C-484A-9CE9-8D2D4EB01DDD}" srcOrd="1" destOrd="0" presId="urn:microsoft.com/office/officeart/2005/8/layout/vList6"/>
    <dgm:cxn modelId="{039F8F1D-1CB9-46F7-93B2-B894FBD5F6F0}" type="presParOf" srcId="{E431CFDE-F4FF-48A8-BFB0-73293C1AB4C5}" destId="{47D585A1-8623-4136-A5A9-0AA90503EAC4}" srcOrd="2" destOrd="0" presId="urn:microsoft.com/office/officeart/2005/8/layout/vList6"/>
    <dgm:cxn modelId="{F6831B4D-DBFC-4487-B628-709C383C0151}" type="presParOf" srcId="{47D585A1-8623-4136-A5A9-0AA90503EAC4}" destId="{39DF7B04-7953-4537-8C9E-8182C4DC2CBC}" srcOrd="0" destOrd="0" presId="urn:microsoft.com/office/officeart/2005/8/layout/vList6"/>
    <dgm:cxn modelId="{FB8CDC2E-64C1-4520-B30A-0A8F19DC4FCF}" type="presParOf" srcId="{47D585A1-8623-4136-A5A9-0AA90503EAC4}" destId="{C57F0D11-3980-46C6-BA57-9E0C141C65F0}" srcOrd="1" destOrd="0" presId="urn:microsoft.com/office/officeart/2005/8/layout/vList6"/>
    <dgm:cxn modelId="{D85C772C-C5F0-48B4-935A-443CA8C2A5FB}" type="presParOf" srcId="{E431CFDE-F4FF-48A8-BFB0-73293C1AB4C5}" destId="{68B97601-86CC-4908-816C-A07AB0B3A5A4}" srcOrd="3" destOrd="0" presId="urn:microsoft.com/office/officeart/2005/8/layout/vList6"/>
    <dgm:cxn modelId="{6DA2F6EB-A3D0-45DD-8279-0F7873A7A18B}" type="presParOf" srcId="{E431CFDE-F4FF-48A8-BFB0-73293C1AB4C5}" destId="{2CF80E0E-0E48-4126-8EF0-AD9DB7F9079E}" srcOrd="4" destOrd="0" presId="urn:microsoft.com/office/officeart/2005/8/layout/vList6"/>
    <dgm:cxn modelId="{6C1ED52E-BFCC-43C1-B1DC-2786DED50D03}" type="presParOf" srcId="{2CF80E0E-0E48-4126-8EF0-AD9DB7F9079E}" destId="{0EAA3A05-38C1-4407-9FF1-DB73A4F35FE2}" srcOrd="0" destOrd="0" presId="urn:microsoft.com/office/officeart/2005/8/layout/vList6"/>
    <dgm:cxn modelId="{EC3EB1E8-6D33-41F9-A473-EB4DAA91BC48}" type="presParOf" srcId="{2CF80E0E-0E48-4126-8EF0-AD9DB7F9079E}" destId="{E7AF3126-C5D7-49D4-B710-39947EDF7835}"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3AAE77-0AE7-474B-9AD2-DBA9C848A9BE}">
      <dsp:nvSpPr>
        <dsp:cNvPr id="0" name=""/>
        <dsp:cNvSpPr/>
      </dsp:nvSpPr>
      <dsp:spPr>
        <a:xfrm>
          <a:off x="1116" y="517178"/>
          <a:ext cx="2176611" cy="870644"/>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Change in market conditions</a:t>
          </a:r>
          <a:endParaRPr lang="en-US" sz="1800" b="1" kern="1200" dirty="0">
            <a:solidFill>
              <a:schemeClr val="tx1"/>
            </a:solidFill>
          </a:endParaRPr>
        </a:p>
      </dsp:txBody>
      <dsp:txXfrm>
        <a:off x="1116" y="517178"/>
        <a:ext cx="2176611" cy="870644"/>
      </dsp:txXfrm>
    </dsp:sp>
    <dsp:sp modelId="{6D6D14CD-8053-4AF8-B636-DBE0332E0666}">
      <dsp:nvSpPr>
        <dsp:cNvPr id="0" name=""/>
        <dsp:cNvSpPr/>
      </dsp:nvSpPr>
      <dsp:spPr>
        <a:xfrm>
          <a:off x="1742405" y="517178"/>
          <a:ext cx="2176611" cy="870644"/>
        </a:xfrm>
        <a:prstGeom prst="chevron">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Operational Loss</a:t>
          </a:r>
          <a:endParaRPr lang="en-US" sz="1800" b="1" kern="1200" dirty="0">
            <a:solidFill>
              <a:schemeClr val="tx1"/>
            </a:solidFill>
          </a:endParaRPr>
        </a:p>
      </dsp:txBody>
      <dsp:txXfrm>
        <a:off x="1742405" y="517178"/>
        <a:ext cx="2176611" cy="870644"/>
      </dsp:txXfrm>
    </dsp:sp>
    <dsp:sp modelId="{2D6A3AF5-C4ED-4A94-BDEF-7A1519AF0375}">
      <dsp:nvSpPr>
        <dsp:cNvPr id="0" name=""/>
        <dsp:cNvSpPr/>
      </dsp:nvSpPr>
      <dsp:spPr>
        <a:xfrm>
          <a:off x="3483694" y="517178"/>
          <a:ext cx="2176611" cy="870644"/>
        </a:xfrm>
        <a:prstGeom prst="chevr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Asset related Loss</a:t>
          </a:r>
          <a:endParaRPr lang="en-US" sz="1800" b="1" kern="1200" dirty="0">
            <a:solidFill>
              <a:schemeClr val="tx1"/>
            </a:solidFill>
          </a:endParaRPr>
        </a:p>
      </dsp:txBody>
      <dsp:txXfrm>
        <a:off x="3483694" y="517178"/>
        <a:ext cx="2176611" cy="870644"/>
      </dsp:txXfrm>
    </dsp:sp>
    <dsp:sp modelId="{20392502-9245-40A4-9D0D-AA344392AFD9}">
      <dsp:nvSpPr>
        <dsp:cNvPr id="0" name=""/>
        <dsp:cNvSpPr/>
      </dsp:nvSpPr>
      <dsp:spPr>
        <a:xfrm>
          <a:off x="5224983" y="517178"/>
          <a:ext cx="2176611" cy="870644"/>
        </a:xfrm>
        <a:prstGeom prst="chevron">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Regulatory scandal</a:t>
          </a:r>
          <a:endParaRPr lang="en-US" sz="1800" b="1" kern="1200" dirty="0">
            <a:solidFill>
              <a:schemeClr val="tx1"/>
            </a:solidFill>
          </a:endParaRPr>
        </a:p>
      </dsp:txBody>
      <dsp:txXfrm>
        <a:off x="5224983" y="517178"/>
        <a:ext cx="2176611" cy="870644"/>
      </dsp:txXfrm>
    </dsp:sp>
    <dsp:sp modelId="{2891D2D2-20B4-448D-95E5-E2DF2FDBC56D}">
      <dsp:nvSpPr>
        <dsp:cNvPr id="0" name=""/>
        <dsp:cNvSpPr/>
      </dsp:nvSpPr>
      <dsp:spPr>
        <a:xfrm>
          <a:off x="6966272" y="517178"/>
          <a:ext cx="2176611" cy="870644"/>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Accounting Scandal</a:t>
          </a:r>
          <a:endParaRPr lang="en-US" sz="1800" b="1" kern="1200" dirty="0">
            <a:solidFill>
              <a:schemeClr val="tx1"/>
            </a:solidFill>
          </a:endParaRPr>
        </a:p>
      </dsp:txBody>
      <dsp:txXfrm>
        <a:off x="6966272" y="517178"/>
        <a:ext cx="2176611" cy="87064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6901A8-0EB1-4707-86E0-D2C29E1BC992}">
      <dsp:nvSpPr>
        <dsp:cNvPr id="0" name=""/>
        <dsp:cNvSpPr/>
      </dsp:nvSpPr>
      <dsp:spPr>
        <a:xfrm rot="10800000">
          <a:off x="0" y="0"/>
          <a:ext cx="5943600" cy="1131490"/>
        </a:xfrm>
        <a:prstGeom prst="trapezoid">
          <a:avLst>
            <a:gd name="adj" fmla="val 65661"/>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Margin</a:t>
          </a:r>
          <a:endParaRPr lang="en-US" sz="3200" kern="1200" dirty="0"/>
        </a:p>
      </dsp:txBody>
      <dsp:txXfrm>
        <a:off x="1040129" y="0"/>
        <a:ext cx="3863340" cy="1131490"/>
      </dsp:txXfrm>
    </dsp:sp>
    <dsp:sp modelId="{C3FC0250-64E5-40C0-A344-4367E38812F6}">
      <dsp:nvSpPr>
        <dsp:cNvPr id="0" name=""/>
        <dsp:cNvSpPr/>
      </dsp:nvSpPr>
      <dsp:spPr>
        <a:xfrm rot="10800000">
          <a:off x="742949" y="1131490"/>
          <a:ext cx="4457700" cy="1131490"/>
        </a:xfrm>
        <a:prstGeom prst="trapezoid">
          <a:avLst>
            <a:gd name="adj" fmla="val 65661"/>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Turnover - Volume</a:t>
          </a:r>
          <a:endParaRPr lang="en-US" sz="3200" kern="1200" dirty="0"/>
        </a:p>
      </dsp:txBody>
      <dsp:txXfrm>
        <a:off x="1523047" y="1131490"/>
        <a:ext cx="2897505" cy="1131490"/>
      </dsp:txXfrm>
    </dsp:sp>
    <dsp:sp modelId="{7CAE41C2-3B98-4743-A7A3-08AFD428B9AB}">
      <dsp:nvSpPr>
        <dsp:cNvPr id="0" name=""/>
        <dsp:cNvSpPr/>
      </dsp:nvSpPr>
      <dsp:spPr>
        <a:xfrm rot="10800000">
          <a:off x="1485899" y="2262981"/>
          <a:ext cx="2971800" cy="1131490"/>
        </a:xfrm>
        <a:prstGeom prst="trapezoid">
          <a:avLst>
            <a:gd name="adj" fmla="val 65661"/>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Deposits - Leverage</a:t>
          </a:r>
          <a:endParaRPr lang="en-US" sz="3200" kern="1200" dirty="0"/>
        </a:p>
      </dsp:txBody>
      <dsp:txXfrm>
        <a:off x="2005964" y="2262981"/>
        <a:ext cx="1931670" cy="1131490"/>
      </dsp:txXfrm>
    </dsp:sp>
    <dsp:sp modelId="{55DBA525-633C-4ABC-B49B-59E555F3B572}">
      <dsp:nvSpPr>
        <dsp:cNvPr id="0" name=""/>
        <dsp:cNvSpPr/>
      </dsp:nvSpPr>
      <dsp:spPr>
        <a:xfrm rot="10800000">
          <a:off x="2228849" y="3394472"/>
          <a:ext cx="1485900" cy="1131490"/>
        </a:xfrm>
        <a:prstGeom prst="trapezoid">
          <a:avLst>
            <a:gd name="adj" fmla="val 65661"/>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Equity</a:t>
          </a:r>
          <a:endParaRPr lang="en-US" sz="2000" kern="1200" dirty="0"/>
        </a:p>
      </dsp:txBody>
      <dsp:txXfrm>
        <a:off x="2228849" y="3394472"/>
        <a:ext cx="1485900" cy="113149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B4C177-879C-427A-A117-24639171F248}">
      <dsp:nvSpPr>
        <dsp:cNvPr id="0" name=""/>
        <dsp:cNvSpPr/>
      </dsp:nvSpPr>
      <dsp:spPr>
        <a:xfrm>
          <a:off x="354803" y="2158"/>
          <a:ext cx="1500193" cy="80277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Cost of Funding</a:t>
          </a:r>
          <a:endParaRPr lang="en-US" sz="1800" kern="1200" dirty="0"/>
        </a:p>
      </dsp:txBody>
      <dsp:txXfrm>
        <a:off x="354803" y="2158"/>
        <a:ext cx="1500193" cy="802778"/>
      </dsp:txXfrm>
    </dsp:sp>
    <dsp:sp modelId="{76165954-F02B-4ED7-AE79-E7B5B68A985D}">
      <dsp:nvSpPr>
        <dsp:cNvPr id="0" name=""/>
        <dsp:cNvSpPr/>
      </dsp:nvSpPr>
      <dsp:spPr>
        <a:xfrm rot="5400000">
          <a:off x="954378" y="825006"/>
          <a:ext cx="301042" cy="36125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954378" y="825006"/>
        <a:ext cx="301042" cy="361250"/>
      </dsp:txXfrm>
    </dsp:sp>
    <dsp:sp modelId="{5FB35678-A6AB-4802-99E0-3729FDCBC7EA}">
      <dsp:nvSpPr>
        <dsp:cNvPr id="0" name=""/>
        <dsp:cNvSpPr/>
      </dsp:nvSpPr>
      <dsp:spPr>
        <a:xfrm>
          <a:off x="354803" y="1206326"/>
          <a:ext cx="1500193" cy="80277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Spread and Loan Volumes</a:t>
          </a:r>
          <a:endParaRPr lang="en-US" sz="1800" kern="1200" dirty="0"/>
        </a:p>
      </dsp:txBody>
      <dsp:txXfrm>
        <a:off x="354803" y="1206326"/>
        <a:ext cx="1500193" cy="802778"/>
      </dsp:txXfrm>
    </dsp:sp>
    <dsp:sp modelId="{36FDD175-9492-4DA4-A66E-D2479578E272}">
      <dsp:nvSpPr>
        <dsp:cNvPr id="0" name=""/>
        <dsp:cNvSpPr/>
      </dsp:nvSpPr>
      <dsp:spPr>
        <a:xfrm rot="5400000">
          <a:off x="954378" y="2029174"/>
          <a:ext cx="301042" cy="36125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954378" y="2029174"/>
        <a:ext cx="301042" cy="361250"/>
      </dsp:txXfrm>
    </dsp:sp>
    <dsp:sp modelId="{D775A941-F4B7-491F-9CCB-E4A1CD537ABE}">
      <dsp:nvSpPr>
        <dsp:cNvPr id="0" name=""/>
        <dsp:cNvSpPr/>
      </dsp:nvSpPr>
      <dsp:spPr>
        <a:xfrm>
          <a:off x="354803" y="2410494"/>
          <a:ext cx="1500193" cy="80277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Leverage</a:t>
          </a:r>
          <a:endParaRPr lang="en-US" sz="1800" kern="1200" dirty="0"/>
        </a:p>
      </dsp:txBody>
      <dsp:txXfrm>
        <a:off x="354803" y="2410494"/>
        <a:ext cx="1500193" cy="802778"/>
      </dsp:txXfrm>
    </dsp:sp>
    <dsp:sp modelId="{CE00C5A8-0116-4F59-8727-32E145F25B5C}">
      <dsp:nvSpPr>
        <dsp:cNvPr id="0" name=""/>
        <dsp:cNvSpPr/>
      </dsp:nvSpPr>
      <dsp:spPr>
        <a:xfrm rot="5400000">
          <a:off x="954378" y="3233343"/>
          <a:ext cx="301042" cy="36125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954378" y="3233343"/>
        <a:ext cx="301042" cy="361250"/>
      </dsp:txXfrm>
    </dsp:sp>
    <dsp:sp modelId="{205E5F18-CC14-4047-9273-4A03F84656A7}">
      <dsp:nvSpPr>
        <dsp:cNvPr id="0" name=""/>
        <dsp:cNvSpPr/>
      </dsp:nvSpPr>
      <dsp:spPr>
        <a:xfrm>
          <a:off x="354803" y="3614663"/>
          <a:ext cx="1500193" cy="80277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Return</a:t>
          </a:r>
          <a:endParaRPr lang="en-US" sz="1800" kern="1200" dirty="0"/>
        </a:p>
      </dsp:txBody>
      <dsp:txXfrm>
        <a:off x="354803" y="3614663"/>
        <a:ext cx="1500193" cy="80277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6901A8-0EB1-4707-86E0-D2C29E1BC992}">
      <dsp:nvSpPr>
        <dsp:cNvPr id="0" name=""/>
        <dsp:cNvSpPr/>
      </dsp:nvSpPr>
      <dsp:spPr>
        <a:xfrm rot="10800000">
          <a:off x="0" y="0"/>
          <a:ext cx="5943600" cy="1131490"/>
        </a:xfrm>
        <a:prstGeom prst="trapezoid">
          <a:avLst>
            <a:gd name="adj" fmla="val 65661"/>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Margin</a:t>
          </a:r>
          <a:endParaRPr lang="en-US" sz="3200" kern="1200" dirty="0"/>
        </a:p>
      </dsp:txBody>
      <dsp:txXfrm>
        <a:off x="1040129" y="0"/>
        <a:ext cx="3863340" cy="1131490"/>
      </dsp:txXfrm>
    </dsp:sp>
    <dsp:sp modelId="{C3FC0250-64E5-40C0-A344-4367E38812F6}">
      <dsp:nvSpPr>
        <dsp:cNvPr id="0" name=""/>
        <dsp:cNvSpPr/>
      </dsp:nvSpPr>
      <dsp:spPr>
        <a:xfrm rot="10800000">
          <a:off x="742949" y="1131490"/>
          <a:ext cx="4457700" cy="1131490"/>
        </a:xfrm>
        <a:prstGeom prst="trapezoid">
          <a:avLst>
            <a:gd name="adj" fmla="val 65661"/>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Turnover - Volume</a:t>
          </a:r>
          <a:endParaRPr lang="en-US" sz="3200" kern="1200" dirty="0"/>
        </a:p>
      </dsp:txBody>
      <dsp:txXfrm>
        <a:off x="1523047" y="1131490"/>
        <a:ext cx="2897505" cy="1131490"/>
      </dsp:txXfrm>
    </dsp:sp>
    <dsp:sp modelId="{7CAE41C2-3B98-4743-A7A3-08AFD428B9AB}">
      <dsp:nvSpPr>
        <dsp:cNvPr id="0" name=""/>
        <dsp:cNvSpPr/>
      </dsp:nvSpPr>
      <dsp:spPr>
        <a:xfrm rot="10800000">
          <a:off x="1485899" y="2262981"/>
          <a:ext cx="2971800" cy="1131490"/>
        </a:xfrm>
        <a:prstGeom prst="trapezoid">
          <a:avLst>
            <a:gd name="adj" fmla="val 65661"/>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Deposits - Leverage</a:t>
          </a:r>
          <a:endParaRPr lang="en-US" sz="3200" kern="1200" dirty="0"/>
        </a:p>
      </dsp:txBody>
      <dsp:txXfrm>
        <a:off x="2005964" y="2262981"/>
        <a:ext cx="1931670" cy="1131490"/>
      </dsp:txXfrm>
    </dsp:sp>
    <dsp:sp modelId="{55DBA525-633C-4ABC-B49B-59E555F3B572}">
      <dsp:nvSpPr>
        <dsp:cNvPr id="0" name=""/>
        <dsp:cNvSpPr/>
      </dsp:nvSpPr>
      <dsp:spPr>
        <a:xfrm rot="10800000">
          <a:off x="2228849" y="3394472"/>
          <a:ext cx="1485900" cy="1131490"/>
        </a:xfrm>
        <a:prstGeom prst="trapezoid">
          <a:avLst>
            <a:gd name="adj" fmla="val 65661"/>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Equity</a:t>
          </a:r>
          <a:endParaRPr lang="en-US" sz="2000" kern="1200" dirty="0"/>
        </a:p>
      </dsp:txBody>
      <dsp:txXfrm>
        <a:off x="2228849" y="3394472"/>
        <a:ext cx="1485900" cy="113149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B4C177-879C-427A-A117-24639171F248}">
      <dsp:nvSpPr>
        <dsp:cNvPr id="0" name=""/>
        <dsp:cNvSpPr/>
      </dsp:nvSpPr>
      <dsp:spPr>
        <a:xfrm>
          <a:off x="354803" y="2158"/>
          <a:ext cx="1500193" cy="80277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Cost of Funding</a:t>
          </a:r>
          <a:endParaRPr lang="en-US" sz="1800" kern="1200" dirty="0"/>
        </a:p>
      </dsp:txBody>
      <dsp:txXfrm>
        <a:off x="354803" y="2158"/>
        <a:ext cx="1500193" cy="802778"/>
      </dsp:txXfrm>
    </dsp:sp>
    <dsp:sp modelId="{76165954-F02B-4ED7-AE79-E7B5B68A985D}">
      <dsp:nvSpPr>
        <dsp:cNvPr id="0" name=""/>
        <dsp:cNvSpPr/>
      </dsp:nvSpPr>
      <dsp:spPr>
        <a:xfrm rot="5400000">
          <a:off x="954378" y="825006"/>
          <a:ext cx="301042" cy="36125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954378" y="825006"/>
        <a:ext cx="301042" cy="361250"/>
      </dsp:txXfrm>
    </dsp:sp>
    <dsp:sp modelId="{5FB35678-A6AB-4802-99E0-3729FDCBC7EA}">
      <dsp:nvSpPr>
        <dsp:cNvPr id="0" name=""/>
        <dsp:cNvSpPr/>
      </dsp:nvSpPr>
      <dsp:spPr>
        <a:xfrm>
          <a:off x="354803" y="1206326"/>
          <a:ext cx="1500193" cy="80277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Spread and Loan Volumes</a:t>
          </a:r>
          <a:endParaRPr lang="en-US" sz="1800" kern="1200" dirty="0"/>
        </a:p>
      </dsp:txBody>
      <dsp:txXfrm>
        <a:off x="354803" y="1206326"/>
        <a:ext cx="1500193" cy="802778"/>
      </dsp:txXfrm>
    </dsp:sp>
    <dsp:sp modelId="{36FDD175-9492-4DA4-A66E-D2479578E272}">
      <dsp:nvSpPr>
        <dsp:cNvPr id="0" name=""/>
        <dsp:cNvSpPr/>
      </dsp:nvSpPr>
      <dsp:spPr>
        <a:xfrm rot="5400000">
          <a:off x="954378" y="2029174"/>
          <a:ext cx="301042" cy="36125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954378" y="2029174"/>
        <a:ext cx="301042" cy="361250"/>
      </dsp:txXfrm>
    </dsp:sp>
    <dsp:sp modelId="{D775A941-F4B7-491F-9CCB-E4A1CD537ABE}">
      <dsp:nvSpPr>
        <dsp:cNvPr id="0" name=""/>
        <dsp:cNvSpPr/>
      </dsp:nvSpPr>
      <dsp:spPr>
        <a:xfrm>
          <a:off x="354803" y="2410494"/>
          <a:ext cx="1500193" cy="80277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Leverage</a:t>
          </a:r>
          <a:endParaRPr lang="en-US" sz="1800" kern="1200" dirty="0"/>
        </a:p>
      </dsp:txBody>
      <dsp:txXfrm>
        <a:off x="354803" y="2410494"/>
        <a:ext cx="1500193" cy="802778"/>
      </dsp:txXfrm>
    </dsp:sp>
    <dsp:sp modelId="{CE00C5A8-0116-4F59-8727-32E145F25B5C}">
      <dsp:nvSpPr>
        <dsp:cNvPr id="0" name=""/>
        <dsp:cNvSpPr/>
      </dsp:nvSpPr>
      <dsp:spPr>
        <a:xfrm rot="5400000">
          <a:off x="954378" y="3233343"/>
          <a:ext cx="301042" cy="36125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954378" y="3233343"/>
        <a:ext cx="301042" cy="361250"/>
      </dsp:txXfrm>
    </dsp:sp>
    <dsp:sp modelId="{205E5F18-CC14-4047-9273-4A03F84656A7}">
      <dsp:nvSpPr>
        <dsp:cNvPr id="0" name=""/>
        <dsp:cNvSpPr/>
      </dsp:nvSpPr>
      <dsp:spPr>
        <a:xfrm>
          <a:off x="354803" y="3614663"/>
          <a:ext cx="1500193" cy="80277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Return</a:t>
          </a:r>
          <a:endParaRPr lang="en-US" sz="1800" kern="1200" dirty="0"/>
        </a:p>
      </dsp:txBody>
      <dsp:txXfrm>
        <a:off x="354803" y="3614663"/>
        <a:ext cx="1500193" cy="80277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A1BB8A-ADBE-47EC-9521-2563F86C3D5C}">
      <dsp:nvSpPr>
        <dsp:cNvPr id="0" name=""/>
        <dsp:cNvSpPr/>
      </dsp:nvSpPr>
      <dsp:spPr>
        <a:xfrm>
          <a:off x="5311241" y="15690"/>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Name Crisis</a:t>
          </a:r>
          <a:endParaRPr lang="en-US" sz="1800" kern="1200" dirty="0"/>
        </a:p>
      </dsp:txBody>
      <dsp:txXfrm>
        <a:off x="5311241" y="15690"/>
        <a:ext cx="1198810" cy="1198810"/>
      </dsp:txXfrm>
    </dsp:sp>
    <dsp:sp modelId="{EA036A50-62FF-490C-8EFD-A72641392939}">
      <dsp:nvSpPr>
        <dsp:cNvPr id="0" name=""/>
        <dsp:cNvSpPr/>
      </dsp:nvSpPr>
      <dsp:spPr>
        <a:xfrm>
          <a:off x="1641457" y="3157"/>
          <a:ext cx="5861084" cy="5861084"/>
        </a:xfrm>
        <a:prstGeom prst="circularArrow">
          <a:avLst>
            <a:gd name="adj1" fmla="val 3988"/>
            <a:gd name="adj2" fmla="val 250194"/>
            <a:gd name="adj3" fmla="val 20573567"/>
            <a:gd name="adj4" fmla="val 18982569"/>
            <a:gd name="adj5" fmla="val 465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C29F89-6B66-4256-B593-9953020E7411}">
      <dsp:nvSpPr>
        <dsp:cNvPr id="0" name=""/>
        <dsp:cNvSpPr/>
      </dsp:nvSpPr>
      <dsp:spPr>
        <a:xfrm>
          <a:off x="6649888" y="2334294"/>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Asset and share price under pressure</a:t>
          </a:r>
          <a:endParaRPr lang="en-US" sz="1800" kern="1200" dirty="0"/>
        </a:p>
      </dsp:txBody>
      <dsp:txXfrm>
        <a:off x="6649888" y="2334294"/>
        <a:ext cx="1198810" cy="1198810"/>
      </dsp:txXfrm>
    </dsp:sp>
    <dsp:sp modelId="{74365AA2-10BB-4B9B-B8B2-86D5B871EA1B}">
      <dsp:nvSpPr>
        <dsp:cNvPr id="0" name=""/>
        <dsp:cNvSpPr/>
      </dsp:nvSpPr>
      <dsp:spPr>
        <a:xfrm>
          <a:off x="1641457" y="3157"/>
          <a:ext cx="5861084" cy="5861084"/>
        </a:xfrm>
        <a:prstGeom prst="circularArrow">
          <a:avLst>
            <a:gd name="adj1" fmla="val 3988"/>
            <a:gd name="adj2" fmla="val 250194"/>
            <a:gd name="adj3" fmla="val 2367236"/>
            <a:gd name="adj4" fmla="val 776238"/>
            <a:gd name="adj5" fmla="val 4653"/>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F2EA5D-A649-4270-9B33-0D2AC76CB821}">
      <dsp:nvSpPr>
        <dsp:cNvPr id="0" name=""/>
        <dsp:cNvSpPr/>
      </dsp:nvSpPr>
      <dsp:spPr>
        <a:xfrm>
          <a:off x="5311241" y="4652898"/>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Rating Downgrade</a:t>
          </a:r>
          <a:endParaRPr lang="en-US" sz="1800" kern="1200" dirty="0"/>
        </a:p>
      </dsp:txBody>
      <dsp:txXfrm>
        <a:off x="5311241" y="4652898"/>
        <a:ext cx="1198810" cy="1198810"/>
      </dsp:txXfrm>
    </dsp:sp>
    <dsp:sp modelId="{D96F058B-9B5E-42EC-BCC2-521596083512}">
      <dsp:nvSpPr>
        <dsp:cNvPr id="0" name=""/>
        <dsp:cNvSpPr/>
      </dsp:nvSpPr>
      <dsp:spPr>
        <a:xfrm>
          <a:off x="1641457" y="3157"/>
          <a:ext cx="5861084" cy="5861084"/>
        </a:xfrm>
        <a:prstGeom prst="circularArrow">
          <a:avLst>
            <a:gd name="adj1" fmla="val 3988"/>
            <a:gd name="adj2" fmla="val 250194"/>
            <a:gd name="adj3" fmla="val 6054009"/>
            <a:gd name="adj4" fmla="val 4438291"/>
            <a:gd name="adj5" fmla="val 4653"/>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B964FE-1541-46A8-A4B5-C1C74D2816AC}">
      <dsp:nvSpPr>
        <dsp:cNvPr id="0" name=""/>
        <dsp:cNvSpPr/>
      </dsp:nvSpPr>
      <dsp:spPr>
        <a:xfrm>
          <a:off x="2590802" y="4652898"/>
          <a:ext cx="128510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Counterparty Limits Withdrawn or restricted</a:t>
          </a:r>
          <a:endParaRPr lang="en-US" sz="1800" kern="1200" dirty="0"/>
        </a:p>
      </dsp:txBody>
      <dsp:txXfrm>
        <a:off x="2590802" y="4652898"/>
        <a:ext cx="1285100" cy="1198810"/>
      </dsp:txXfrm>
    </dsp:sp>
    <dsp:sp modelId="{A0863CC3-45DB-452F-86D9-34B86F8A6C87}">
      <dsp:nvSpPr>
        <dsp:cNvPr id="0" name=""/>
        <dsp:cNvSpPr/>
      </dsp:nvSpPr>
      <dsp:spPr>
        <a:xfrm>
          <a:off x="1641457" y="3157"/>
          <a:ext cx="5861084" cy="5861084"/>
        </a:xfrm>
        <a:prstGeom prst="circularArrow">
          <a:avLst>
            <a:gd name="adj1" fmla="val 3988"/>
            <a:gd name="adj2" fmla="val 250194"/>
            <a:gd name="adj3" fmla="val 9773567"/>
            <a:gd name="adj4" fmla="val 8263885"/>
            <a:gd name="adj5" fmla="val 4653"/>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543113-418B-4137-9CBA-E322CC00F5B8}">
      <dsp:nvSpPr>
        <dsp:cNvPr id="0" name=""/>
        <dsp:cNvSpPr/>
      </dsp:nvSpPr>
      <dsp:spPr>
        <a:xfrm>
          <a:off x="1295301" y="2334294"/>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Margin and Collateral Calls</a:t>
          </a:r>
          <a:endParaRPr lang="en-US" sz="1800" kern="1200" dirty="0"/>
        </a:p>
      </dsp:txBody>
      <dsp:txXfrm>
        <a:off x="1295301" y="2334294"/>
        <a:ext cx="1198810" cy="1198810"/>
      </dsp:txXfrm>
    </dsp:sp>
    <dsp:sp modelId="{CE3CB207-044C-4289-9B4A-0E477A4E5D03}">
      <dsp:nvSpPr>
        <dsp:cNvPr id="0" name=""/>
        <dsp:cNvSpPr/>
      </dsp:nvSpPr>
      <dsp:spPr>
        <a:xfrm>
          <a:off x="1641457" y="3157"/>
          <a:ext cx="5861084" cy="5861084"/>
        </a:xfrm>
        <a:prstGeom prst="circularArrow">
          <a:avLst>
            <a:gd name="adj1" fmla="val 3988"/>
            <a:gd name="adj2" fmla="val 250194"/>
            <a:gd name="adj3" fmla="val 13167236"/>
            <a:gd name="adj4" fmla="val 11576238"/>
            <a:gd name="adj5" fmla="val 4653"/>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0A08E9-8562-4819-ABC2-EF9C927CF026}">
      <dsp:nvSpPr>
        <dsp:cNvPr id="0" name=""/>
        <dsp:cNvSpPr/>
      </dsp:nvSpPr>
      <dsp:spPr>
        <a:xfrm>
          <a:off x="2633947" y="15690"/>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Liquidity driven Asset Sale</a:t>
          </a:r>
          <a:endParaRPr lang="en-US" sz="1800" kern="1200" dirty="0"/>
        </a:p>
      </dsp:txBody>
      <dsp:txXfrm>
        <a:off x="2633947" y="15690"/>
        <a:ext cx="1198810" cy="1198810"/>
      </dsp:txXfrm>
    </dsp:sp>
    <dsp:sp modelId="{2857E83A-8D5C-46F4-A58B-10C04B7E6DAE}">
      <dsp:nvSpPr>
        <dsp:cNvPr id="0" name=""/>
        <dsp:cNvSpPr/>
      </dsp:nvSpPr>
      <dsp:spPr>
        <a:xfrm>
          <a:off x="1641457" y="3157"/>
          <a:ext cx="5861084" cy="5861084"/>
        </a:xfrm>
        <a:prstGeom prst="circularArrow">
          <a:avLst>
            <a:gd name="adj1" fmla="val 3988"/>
            <a:gd name="adj2" fmla="val 250194"/>
            <a:gd name="adj3" fmla="val 16911515"/>
            <a:gd name="adj4" fmla="val 15238291"/>
            <a:gd name="adj5" fmla="val 465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288C5B-7B59-42E3-A471-7B5E22364893}">
      <dsp:nvSpPr>
        <dsp:cNvPr id="0" name=""/>
        <dsp:cNvSpPr/>
      </dsp:nvSpPr>
      <dsp:spPr>
        <a:xfrm>
          <a:off x="813717" y="2437"/>
          <a:ext cx="2147589" cy="107379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Name Crisis</a:t>
          </a:r>
          <a:endParaRPr lang="en-US" sz="2400" kern="1200" dirty="0"/>
        </a:p>
      </dsp:txBody>
      <dsp:txXfrm>
        <a:off x="813717" y="2437"/>
        <a:ext cx="2147589" cy="1073794"/>
      </dsp:txXfrm>
    </dsp:sp>
    <dsp:sp modelId="{AE2AB0DC-D8DD-41DA-82E2-7D9208682E09}">
      <dsp:nvSpPr>
        <dsp:cNvPr id="0" name=""/>
        <dsp:cNvSpPr/>
      </dsp:nvSpPr>
      <dsp:spPr>
        <a:xfrm>
          <a:off x="1028476" y="1076231"/>
          <a:ext cx="214758" cy="805346"/>
        </a:xfrm>
        <a:custGeom>
          <a:avLst/>
          <a:gdLst/>
          <a:ahLst/>
          <a:cxnLst/>
          <a:rect l="0" t="0" r="0" b="0"/>
          <a:pathLst>
            <a:path>
              <a:moveTo>
                <a:pt x="0" y="0"/>
              </a:moveTo>
              <a:lnTo>
                <a:pt x="0" y="805346"/>
              </a:lnTo>
              <a:lnTo>
                <a:pt x="214758" y="80534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C8B678-0503-46A5-9E43-BB724B3C58DF}">
      <dsp:nvSpPr>
        <dsp:cNvPr id="0" name=""/>
        <dsp:cNvSpPr/>
      </dsp:nvSpPr>
      <dsp:spPr>
        <a:xfrm>
          <a:off x="1243235" y="1344680"/>
          <a:ext cx="1718071" cy="107379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Positions disclosed</a:t>
          </a:r>
          <a:endParaRPr lang="en-US" sz="2200" kern="1200" dirty="0"/>
        </a:p>
      </dsp:txBody>
      <dsp:txXfrm>
        <a:off x="1243235" y="1344680"/>
        <a:ext cx="1718071" cy="1073794"/>
      </dsp:txXfrm>
    </dsp:sp>
    <dsp:sp modelId="{D5CA9B30-7086-4FBD-B82A-738E89079510}">
      <dsp:nvSpPr>
        <dsp:cNvPr id="0" name=""/>
        <dsp:cNvSpPr/>
      </dsp:nvSpPr>
      <dsp:spPr>
        <a:xfrm>
          <a:off x="1028476" y="1076231"/>
          <a:ext cx="214758" cy="2147589"/>
        </a:xfrm>
        <a:custGeom>
          <a:avLst/>
          <a:gdLst/>
          <a:ahLst/>
          <a:cxnLst/>
          <a:rect l="0" t="0" r="0" b="0"/>
          <a:pathLst>
            <a:path>
              <a:moveTo>
                <a:pt x="0" y="0"/>
              </a:moveTo>
              <a:lnTo>
                <a:pt x="0" y="2147589"/>
              </a:lnTo>
              <a:lnTo>
                <a:pt x="214758" y="214758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7EFE0C-6DCC-4B78-874B-C46B5CEABAB2}">
      <dsp:nvSpPr>
        <dsp:cNvPr id="0" name=""/>
        <dsp:cNvSpPr/>
      </dsp:nvSpPr>
      <dsp:spPr>
        <a:xfrm>
          <a:off x="1243235" y="2686924"/>
          <a:ext cx="1718071" cy="107379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Anticipated Asset Sales</a:t>
          </a:r>
          <a:endParaRPr lang="en-US" sz="2200" kern="1200" dirty="0"/>
        </a:p>
      </dsp:txBody>
      <dsp:txXfrm>
        <a:off x="1243235" y="2686924"/>
        <a:ext cx="1718071" cy="1073794"/>
      </dsp:txXfrm>
    </dsp:sp>
    <dsp:sp modelId="{933F70F9-1AE1-4F32-AB0F-0C1909944E23}">
      <dsp:nvSpPr>
        <dsp:cNvPr id="0" name=""/>
        <dsp:cNvSpPr/>
      </dsp:nvSpPr>
      <dsp:spPr>
        <a:xfrm>
          <a:off x="3498205" y="2437"/>
          <a:ext cx="2147589" cy="107379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Asset Sales</a:t>
          </a:r>
          <a:endParaRPr lang="en-US" sz="2400" kern="1200" dirty="0"/>
        </a:p>
      </dsp:txBody>
      <dsp:txXfrm>
        <a:off x="3498205" y="2437"/>
        <a:ext cx="2147589" cy="1073794"/>
      </dsp:txXfrm>
    </dsp:sp>
    <dsp:sp modelId="{AE7BE2D4-B976-491D-A85D-212C4050AE92}">
      <dsp:nvSpPr>
        <dsp:cNvPr id="0" name=""/>
        <dsp:cNvSpPr/>
      </dsp:nvSpPr>
      <dsp:spPr>
        <a:xfrm>
          <a:off x="3712964" y="1076231"/>
          <a:ext cx="214758" cy="805346"/>
        </a:xfrm>
        <a:custGeom>
          <a:avLst/>
          <a:gdLst/>
          <a:ahLst/>
          <a:cxnLst/>
          <a:rect l="0" t="0" r="0" b="0"/>
          <a:pathLst>
            <a:path>
              <a:moveTo>
                <a:pt x="0" y="0"/>
              </a:moveTo>
              <a:lnTo>
                <a:pt x="0" y="805346"/>
              </a:lnTo>
              <a:lnTo>
                <a:pt x="214758" y="80534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281FC7-2137-47B4-A61C-EC525667AC1A}">
      <dsp:nvSpPr>
        <dsp:cNvPr id="0" name=""/>
        <dsp:cNvSpPr/>
      </dsp:nvSpPr>
      <dsp:spPr>
        <a:xfrm>
          <a:off x="3927723" y="1344680"/>
          <a:ext cx="1718071" cy="1073794"/>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Liquidity</a:t>
          </a:r>
        </a:p>
      </dsp:txBody>
      <dsp:txXfrm>
        <a:off x="3927723" y="1344680"/>
        <a:ext cx="1718071" cy="1073794"/>
      </dsp:txXfrm>
    </dsp:sp>
    <dsp:sp modelId="{4336D515-A52B-439D-99B4-4F73E1BEF136}">
      <dsp:nvSpPr>
        <dsp:cNvPr id="0" name=""/>
        <dsp:cNvSpPr/>
      </dsp:nvSpPr>
      <dsp:spPr>
        <a:xfrm>
          <a:off x="3712964" y="1076231"/>
          <a:ext cx="214758" cy="2147589"/>
        </a:xfrm>
        <a:custGeom>
          <a:avLst/>
          <a:gdLst/>
          <a:ahLst/>
          <a:cxnLst/>
          <a:rect l="0" t="0" r="0" b="0"/>
          <a:pathLst>
            <a:path>
              <a:moveTo>
                <a:pt x="0" y="0"/>
              </a:moveTo>
              <a:lnTo>
                <a:pt x="0" y="2147589"/>
              </a:lnTo>
              <a:lnTo>
                <a:pt x="214758" y="214758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9FB773-2633-4C51-8D0F-58900FE1BD31}">
      <dsp:nvSpPr>
        <dsp:cNvPr id="0" name=""/>
        <dsp:cNvSpPr/>
      </dsp:nvSpPr>
      <dsp:spPr>
        <a:xfrm>
          <a:off x="3927723" y="2686924"/>
          <a:ext cx="1718071" cy="107379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Defensive move by market</a:t>
          </a:r>
          <a:endParaRPr lang="en-US" sz="2200" kern="1200" dirty="0"/>
        </a:p>
      </dsp:txBody>
      <dsp:txXfrm>
        <a:off x="3927723" y="2686924"/>
        <a:ext cx="1718071" cy="1073794"/>
      </dsp:txXfrm>
    </dsp:sp>
    <dsp:sp modelId="{A9C1A501-9945-4026-B96C-D4515964BBD7}">
      <dsp:nvSpPr>
        <dsp:cNvPr id="0" name=""/>
        <dsp:cNvSpPr/>
      </dsp:nvSpPr>
      <dsp:spPr>
        <a:xfrm>
          <a:off x="3712964" y="1076231"/>
          <a:ext cx="214758" cy="3489833"/>
        </a:xfrm>
        <a:custGeom>
          <a:avLst/>
          <a:gdLst/>
          <a:ahLst/>
          <a:cxnLst/>
          <a:rect l="0" t="0" r="0" b="0"/>
          <a:pathLst>
            <a:path>
              <a:moveTo>
                <a:pt x="0" y="0"/>
              </a:moveTo>
              <a:lnTo>
                <a:pt x="0" y="3489833"/>
              </a:lnTo>
              <a:lnTo>
                <a:pt x="214758" y="348983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2B42AE-E00D-405D-B2FD-4CC44148E51F}">
      <dsp:nvSpPr>
        <dsp:cNvPr id="0" name=""/>
        <dsp:cNvSpPr/>
      </dsp:nvSpPr>
      <dsp:spPr>
        <a:xfrm>
          <a:off x="3927723" y="4029168"/>
          <a:ext cx="1718071" cy="1073794"/>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Aggressive sale by short sellers</a:t>
          </a:r>
          <a:endParaRPr lang="en-US" sz="2200" kern="1200" dirty="0"/>
        </a:p>
      </dsp:txBody>
      <dsp:txXfrm>
        <a:off x="3927723" y="4029168"/>
        <a:ext cx="1718071" cy="1073794"/>
      </dsp:txXfrm>
    </dsp:sp>
    <dsp:sp modelId="{6455FEB2-CB90-409F-B90F-928B6205A41F}">
      <dsp:nvSpPr>
        <dsp:cNvPr id="0" name=""/>
        <dsp:cNvSpPr/>
      </dsp:nvSpPr>
      <dsp:spPr>
        <a:xfrm>
          <a:off x="6182692" y="2437"/>
          <a:ext cx="2147589" cy="107379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Limits Trouble</a:t>
          </a:r>
          <a:endParaRPr lang="en-US" sz="2400" kern="1200" dirty="0"/>
        </a:p>
      </dsp:txBody>
      <dsp:txXfrm>
        <a:off x="6182692" y="2437"/>
        <a:ext cx="2147589" cy="1073794"/>
      </dsp:txXfrm>
    </dsp:sp>
    <dsp:sp modelId="{A9E55974-1E76-4921-889F-3DD8FDA9367D}">
      <dsp:nvSpPr>
        <dsp:cNvPr id="0" name=""/>
        <dsp:cNvSpPr/>
      </dsp:nvSpPr>
      <dsp:spPr>
        <a:xfrm>
          <a:off x="6397451" y="1076231"/>
          <a:ext cx="214758" cy="805346"/>
        </a:xfrm>
        <a:custGeom>
          <a:avLst/>
          <a:gdLst/>
          <a:ahLst/>
          <a:cxnLst/>
          <a:rect l="0" t="0" r="0" b="0"/>
          <a:pathLst>
            <a:path>
              <a:moveTo>
                <a:pt x="0" y="0"/>
              </a:moveTo>
              <a:lnTo>
                <a:pt x="0" y="805346"/>
              </a:lnTo>
              <a:lnTo>
                <a:pt x="214758" y="80534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42BEB0-D17C-4D4D-987D-081F23E7439A}">
      <dsp:nvSpPr>
        <dsp:cNvPr id="0" name=""/>
        <dsp:cNvSpPr/>
      </dsp:nvSpPr>
      <dsp:spPr>
        <a:xfrm>
          <a:off x="6612210" y="1344680"/>
          <a:ext cx="1718071" cy="107379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Margin &amp; Collateral Calls</a:t>
          </a:r>
          <a:endParaRPr lang="en-US" sz="2200" kern="1200" dirty="0"/>
        </a:p>
      </dsp:txBody>
      <dsp:txXfrm>
        <a:off x="6612210" y="1344680"/>
        <a:ext cx="1718071" cy="1073794"/>
      </dsp:txXfrm>
    </dsp:sp>
    <dsp:sp modelId="{0123675D-76BF-4C2E-B7E7-B34684551775}">
      <dsp:nvSpPr>
        <dsp:cNvPr id="0" name=""/>
        <dsp:cNvSpPr/>
      </dsp:nvSpPr>
      <dsp:spPr>
        <a:xfrm>
          <a:off x="6397451" y="1076231"/>
          <a:ext cx="214758" cy="2147589"/>
        </a:xfrm>
        <a:custGeom>
          <a:avLst/>
          <a:gdLst/>
          <a:ahLst/>
          <a:cxnLst/>
          <a:rect l="0" t="0" r="0" b="0"/>
          <a:pathLst>
            <a:path>
              <a:moveTo>
                <a:pt x="0" y="0"/>
              </a:moveTo>
              <a:lnTo>
                <a:pt x="0" y="2147589"/>
              </a:lnTo>
              <a:lnTo>
                <a:pt x="214758" y="214758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5286DA-A3BB-4829-BE83-FD0FAE682BF4}">
      <dsp:nvSpPr>
        <dsp:cNvPr id="0" name=""/>
        <dsp:cNvSpPr/>
      </dsp:nvSpPr>
      <dsp:spPr>
        <a:xfrm>
          <a:off x="6612210" y="2686924"/>
          <a:ext cx="1718071" cy="107379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Restricted trading ability</a:t>
          </a:r>
          <a:endParaRPr lang="en-US" sz="2200" kern="1200" dirty="0"/>
        </a:p>
      </dsp:txBody>
      <dsp:txXfrm>
        <a:off x="6612210" y="2686924"/>
        <a:ext cx="1718071" cy="1073794"/>
      </dsp:txXfrm>
    </dsp:sp>
    <dsp:sp modelId="{CDFACC86-B658-44A1-AFCA-9FC0FB6CBB44}">
      <dsp:nvSpPr>
        <dsp:cNvPr id="0" name=""/>
        <dsp:cNvSpPr/>
      </dsp:nvSpPr>
      <dsp:spPr>
        <a:xfrm>
          <a:off x="6397451" y="1076231"/>
          <a:ext cx="214758" cy="3489833"/>
        </a:xfrm>
        <a:custGeom>
          <a:avLst/>
          <a:gdLst/>
          <a:ahLst/>
          <a:cxnLst/>
          <a:rect l="0" t="0" r="0" b="0"/>
          <a:pathLst>
            <a:path>
              <a:moveTo>
                <a:pt x="0" y="0"/>
              </a:moveTo>
              <a:lnTo>
                <a:pt x="0" y="3489833"/>
              </a:lnTo>
              <a:lnTo>
                <a:pt x="214758" y="348983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155AE7-1363-458F-9397-6C8997EC02F5}">
      <dsp:nvSpPr>
        <dsp:cNvPr id="0" name=""/>
        <dsp:cNvSpPr/>
      </dsp:nvSpPr>
      <dsp:spPr>
        <a:xfrm>
          <a:off x="6612210" y="4029168"/>
          <a:ext cx="1718071" cy="1073794"/>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Net Settlement?</a:t>
          </a:r>
          <a:endParaRPr lang="en-US" sz="2200" kern="1200" dirty="0"/>
        </a:p>
      </dsp:txBody>
      <dsp:txXfrm>
        <a:off x="6612210" y="4029168"/>
        <a:ext cx="1718071" cy="1073794"/>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A1BB8A-ADBE-47EC-9521-2563F86C3D5C}">
      <dsp:nvSpPr>
        <dsp:cNvPr id="0" name=""/>
        <dsp:cNvSpPr/>
      </dsp:nvSpPr>
      <dsp:spPr>
        <a:xfrm>
          <a:off x="5311241" y="15690"/>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Name Crisis</a:t>
          </a:r>
          <a:endParaRPr lang="en-US" sz="1800" kern="1200" dirty="0"/>
        </a:p>
      </dsp:txBody>
      <dsp:txXfrm>
        <a:off x="5311241" y="15690"/>
        <a:ext cx="1198810" cy="1198810"/>
      </dsp:txXfrm>
    </dsp:sp>
    <dsp:sp modelId="{EA036A50-62FF-490C-8EFD-A72641392939}">
      <dsp:nvSpPr>
        <dsp:cNvPr id="0" name=""/>
        <dsp:cNvSpPr/>
      </dsp:nvSpPr>
      <dsp:spPr>
        <a:xfrm>
          <a:off x="1641457" y="3157"/>
          <a:ext cx="5861084" cy="5861084"/>
        </a:xfrm>
        <a:prstGeom prst="circularArrow">
          <a:avLst>
            <a:gd name="adj1" fmla="val 3988"/>
            <a:gd name="adj2" fmla="val 250194"/>
            <a:gd name="adj3" fmla="val 20573567"/>
            <a:gd name="adj4" fmla="val 18982569"/>
            <a:gd name="adj5" fmla="val 465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C29F89-6B66-4256-B593-9953020E7411}">
      <dsp:nvSpPr>
        <dsp:cNvPr id="0" name=""/>
        <dsp:cNvSpPr/>
      </dsp:nvSpPr>
      <dsp:spPr>
        <a:xfrm>
          <a:off x="6649888" y="2334294"/>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Asset and share price under pressure</a:t>
          </a:r>
          <a:endParaRPr lang="en-US" sz="1800" kern="1200" dirty="0"/>
        </a:p>
      </dsp:txBody>
      <dsp:txXfrm>
        <a:off x="6649888" y="2334294"/>
        <a:ext cx="1198810" cy="1198810"/>
      </dsp:txXfrm>
    </dsp:sp>
    <dsp:sp modelId="{74365AA2-10BB-4B9B-B8B2-86D5B871EA1B}">
      <dsp:nvSpPr>
        <dsp:cNvPr id="0" name=""/>
        <dsp:cNvSpPr/>
      </dsp:nvSpPr>
      <dsp:spPr>
        <a:xfrm>
          <a:off x="1641457" y="3157"/>
          <a:ext cx="5861084" cy="5861084"/>
        </a:xfrm>
        <a:prstGeom prst="circularArrow">
          <a:avLst>
            <a:gd name="adj1" fmla="val 3988"/>
            <a:gd name="adj2" fmla="val 250194"/>
            <a:gd name="adj3" fmla="val 2367236"/>
            <a:gd name="adj4" fmla="val 776238"/>
            <a:gd name="adj5" fmla="val 4653"/>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F2EA5D-A649-4270-9B33-0D2AC76CB821}">
      <dsp:nvSpPr>
        <dsp:cNvPr id="0" name=""/>
        <dsp:cNvSpPr/>
      </dsp:nvSpPr>
      <dsp:spPr>
        <a:xfrm>
          <a:off x="5311241" y="4652898"/>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Rating Downgrade</a:t>
          </a:r>
          <a:endParaRPr lang="en-US" sz="1800" kern="1200" dirty="0"/>
        </a:p>
      </dsp:txBody>
      <dsp:txXfrm>
        <a:off x="5311241" y="4652898"/>
        <a:ext cx="1198810" cy="1198810"/>
      </dsp:txXfrm>
    </dsp:sp>
    <dsp:sp modelId="{D96F058B-9B5E-42EC-BCC2-521596083512}">
      <dsp:nvSpPr>
        <dsp:cNvPr id="0" name=""/>
        <dsp:cNvSpPr/>
      </dsp:nvSpPr>
      <dsp:spPr>
        <a:xfrm>
          <a:off x="1641457" y="3157"/>
          <a:ext cx="5861084" cy="5861084"/>
        </a:xfrm>
        <a:prstGeom prst="circularArrow">
          <a:avLst>
            <a:gd name="adj1" fmla="val 3988"/>
            <a:gd name="adj2" fmla="val 250194"/>
            <a:gd name="adj3" fmla="val 6054009"/>
            <a:gd name="adj4" fmla="val 4438291"/>
            <a:gd name="adj5" fmla="val 4653"/>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B964FE-1541-46A8-A4B5-C1C74D2816AC}">
      <dsp:nvSpPr>
        <dsp:cNvPr id="0" name=""/>
        <dsp:cNvSpPr/>
      </dsp:nvSpPr>
      <dsp:spPr>
        <a:xfrm>
          <a:off x="2590802" y="4652898"/>
          <a:ext cx="128510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Counterparty Limits Withdrawn or restricted</a:t>
          </a:r>
          <a:endParaRPr lang="en-US" sz="1800" kern="1200" dirty="0"/>
        </a:p>
      </dsp:txBody>
      <dsp:txXfrm>
        <a:off x="2590802" y="4652898"/>
        <a:ext cx="1285100" cy="1198810"/>
      </dsp:txXfrm>
    </dsp:sp>
    <dsp:sp modelId="{A0863CC3-45DB-452F-86D9-34B86F8A6C87}">
      <dsp:nvSpPr>
        <dsp:cNvPr id="0" name=""/>
        <dsp:cNvSpPr/>
      </dsp:nvSpPr>
      <dsp:spPr>
        <a:xfrm>
          <a:off x="1641457" y="3157"/>
          <a:ext cx="5861084" cy="5861084"/>
        </a:xfrm>
        <a:prstGeom prst="circularArrow">
          <a:avLst>
            <a:gd name="adj1" fmla="val 3988"/>
            <a:gd name="adj2" fmla="val 250194"/>
            <a:gd name="adj3" fmla="val 9773567"/>
            <a:gd name="adj4" fmla="val 8263885"/>
            <a:gd name="adj5" fmla="val 4653"/>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543113-418B-4137-9CBA-E322CC00F5B8}">
      <dsp:nvSpPr>
        <dsp:cNvPr id="0" name=""/>
        <dsp:cNvSpPr/>
      </dsp:nvSpPr>
      <dsp:spPr>
        <a:xfrm>
          <a:off x="1295301" y="2334294"/>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Margin and Collateral Calls</a:t>
          </a:r>
          <a:endParaRPr lang="en-US" sz="1800" kern="1200" dirty="0"/>
        </a:p>
      </dsp:txBody>
      <dsp:txXfrm>
        <a:off x="1295301" y="2334294"/>
        <a:ext cx="1198810" cy="1198810"/>
      </dsp:txXfrm>
    </dsp:sp>
    <dsp:sp modelId="{CE3CB207-044C-4289-9B4A-0E477A4E5D03}">
      <dsp:nvSpPr>
        <dsp:cNvPr id="0" name=""/>
        <dsp:cNvSpPr/>
      </dsp:nvSpPr>
      <dsp:spPr>
        <a:xfrm>
          <a:off x="1641457" y="3157"/>
          <a:ext cx="5861084" cy="5861084"/>
        </a:xfrm>
        <a:prstGeom prst="circularArrow">
          <a:avLst>
            <a:gd name="adj1" fmla="val 3988"/>
            <a:gd name="adj2" fmla="val 250194"/>
            <a:gd name="adj3" fmla="val 13167236"/>
            <a:gd name="adj4" fmla="val 11576238"/>
            <a:gd name="adj5" fmla="val 4653"/>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0A08E9-8562-4819-ABC2-EF9C927CF026}">
      <dsp:nvSpPr>
        <dsp:cNvPr id="0" name=""/>
        <dsp:cNvSpPr/>
      </dsp:nvSpPr>
      <dsp:spPr>
        <a:xfrm>
          <a:off x="2633947" y="15690"/>
          <a:ext cx="1198810" cy="1198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Liquidity driven Asset Sale</a:t>
          </a:r>
          <a:endParaRPr lang="en-US" sz="1800" kern="1200" dirty="0"/>
        </a:p>
      </dsp:txBody>
      <dsp:txXfrm>
        <a:off x="2633947" y="15690"/>
        <a:ext cx="1198810" cy="1198810"/>
      </dsp:txXfrm>
    </dsp:sp>
    <dsp:sp modelId="{2857E83A-8D5C-46F4-A58B-10C04B7E6DAE}">
      <dsp:nvSpPr>
        <dsp:cNvPr id="0" name=""/>
        <dsp:cNvSpPr/>
      </dsp:nvSpPr>
      <dsp:spPr>
        <a:xfrm>
          <a:off x="1641457" y="3157"/>
          <a:ext cx="5861084" cy="5861084"/>
        </a:xfrm>
        <a:prstGeom prst="circularArrow">
          <a:avLst>
            <a:gd name="adj1" fmla="val 3988"/>
            <a:gd name="adj2" fmla="val 250194"/>
            <a:gd name="adj3" fmla="val 16911515"/>
            <a:gd name="adj4" fmla="val 15238291"/>
            <a:gd name="adj5" fmla="val 465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0286F5-9DBC-40D2-BF24-1F94985E3B0F}">
      <dsp:nvSpPr>
        <dsp:cNvPr id="0" name=""/>
        <dsp:cNvSpPr/>
      </dsp:nvSpPr>
      <dsp:spPr>
        <a:xfrm>
          <a:off x="3154675" y="0"/>
          <a:ext cx="5303520" cy="1643062"/>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Repurchase agreements</a:t>
          </a:r>
          <a:endParaRPr lang="en-US" sz="1800" kern="1200" dirty="0"/>
        </a:p>
        <a:p>
          <a:pPr marL="171450" lvl="1" indent="-171450" algn="l" defTabSz="800100">
            <a:lnSpc>
              <a:spcPct val="90000"/>
            </a:lnSpc>
            <a:spcBef>
              <a:spcPct val="0"/>
            </a:spcBef>
            <a:spcAft>
              <a:spcPct val="15000"/>
            </a:spcAft>
            <a:buChar char="••"/>
          </a:pPr>
          <a:r>
            <a:rPr lang="en-US" sz="1800" kern="1200" dirty="0" smtClean="0"/>
            <a:t>Discount window</a:t>
          </a:r>
          <a:endParaRPr lang="en-US" sz="1800" kern="1200" dirty="0"/>
        </a:p>
        <a:p>
          <a:pPr marL="171450" lvl="1" indent="-171450" algn="l" defTabSz="800100">
            <a:lnSpc>
              <a:spcPct val="90000"/>
            </a:lnSpc>
            <a:spcBef>
              <a:spcPct val="0"/>
            </a:spcBef>
            <a:spcAft>
              <a:spcPct val="15000"/>
            </a:spcAft>
            <a:buChar char="••"/>
          </a:pPr>
          <a:r>
            <a:rPr lang="en-US" sz="1800" kern="1200" dirty="0" smtClean="0"/>
            <a:t>Outright sale at depressed prices</a:t>
          </a:r>
          <a:endParaRPr lang="en-US" sz="1800" kern="1200" dirty="0"/>
        </a:p>
        <a:p>
          <a:pPr marL="171450" lvl="1" indent="-171450" algn="l" defTabSz="800100">
            <a:lnSpc>
              <a:spcPct val="90000"/>
            </a:lnSpc>
            <a:spcBef>
              <a:spcPct val="0"/>
            </a:spcBef>
            <a:spcAft>
              <a:spcPct val="15000"/>
            </a:spcAft>
            <a:buChar char="••"/>
          </a:pPr>
          <a:r>
            <a:rPr lang="en-US" sz="1800" kern="1200" dirty="0" smtClean="0"/>
            <a:t>Off market settlement for netting off liabilities</a:t>
          </a:r>
          <a:endParaRPr lang="en-US" sz="1800" kern="1200" dirty="0"/>
        </a:p>
      </dsp:txBody>
      <dsp:txXfrm>
        <a:off x="3154675" y="0"/>
        <a:ext cx="5303520" cy="1643062"/>
      </dsp:txXfrm>
    </dsp:sp>
    <dsp:sp modelId="{F614FABD-B6E4-4C00-ABCD-781562563B58}">
      <dsp:nvSpPr>
        <dsp:cNvPr id="0" name=""/>
        <dsp:cNvSpPr/>
      </dsp:nvSpPr>
      <dsp:spPr>
        <a:xfrm>
          <a:off x="381004" y="0"/>
          <a:ext cx="2773670" cy="164306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Asset Sales</a:t>
          </a:r>
          <a:endParaRPr lang="en-US" sz="3200" kern="1200" dirty="0"/>
        </a:p>
      </dsp:txBody>
      <dsp:txXfrm>
        <a:off x="381004" y="0"/>
        <a:ext cx="2773670" cy="1643062"/>
      </dsp:txXfrm>
    </dsp:sp>
    <dsp:sp modelId="{C57F0D11-3980-46C6-BA57-9E0C141C65F0}">
      <dsp:nvSpPr>
        <dsp:cNvPr id="0" name=""/>
        <dsp:cNvSpPr/>
      </dsp:nvSpPr>
      <dsp:spPr>
        <a:xfrm>
          <a:off x="3154675" y="1807368"/>
          <a:ext cx="5303520" cy="1643062"/>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Secured Term loans</a:t>
          </a:r>
          <a:endParaRPr lang="en-US" sz="1800" kern="1200" dirty="0"/>
        </a:p>
        <a:p>
          <a:pPr marL="171450" lvl="1" indent="-171450" algn="l" defTabSz="800100">
            <a:lnSpc>
              <a:spcPct val="90000"/>
            </a:lnSpc>
            <a:spcBef>
              <a:spcPct val="0"/>
            </a:spcBef>
            <a:spcAft>
              <a:spcPct val="15000"/>
            </a:spcAft>
            <a:buChar char="••"/>
          </a:pPr>
          <a:r>
            <a:rPr lang="en-US" sz="1800" kern="1200" dirty="0" smtClean="0"/>
            <a:t>Equity Injection</a:t>
          </a:r>
          <a:endParaRPr lang="en-US" sz="1800" kern="1200" dirty="0"/>
        </a:p>
        <a:p>
          <a:pPr marL="171450" lvl="1" indent="-171450" algn="l" defTabSz="800100">
            <a:lnSpc>
              <a:spcPct val="90000"/>
            </a:lnSpc>
            <a:spcBef>
              <a:spcPct val="0"/>
            </a:spcBef>
            <a:spcAft>
              <a:spcPct val="15000"/>
            </a:spcAft>
            <a:buChar char="••"/>
          </a:pPr>
          <a:r>
            <a:rPr lang="en-US" sz="1800" kern="1200" dirty="0" smtClean="0"/>
            <a:t>Asset Swap for Cash</a:t>
          </a:r>
          <a:endParaRPr lang="en-US" sz="1800" kern="1200" dirty="0"/>
        </a:p>
        <a:p>
          <a:pPr marL="171450" lvl="1" indent="-171450" algn="l" defTabSz="800100">
            <a:lnSpc>
              <a:spcPct val="90000"/>
            </a:lnSpc>
            <a:spcBef>
              <a:spcPct val="0"/>
            </a:spcBef>
            <a:spcAft>
              <a:spcPct val="15000"/>
            </a:spcAft>
            <a:buChar char="••"/>
          </a:pPr>
          <a:r>
            <a:rPr lang="en-US" sz="1800" kern="1200" dirty="0" smtClean="0"/>
            <a:t>Regulatory driven cash injection or take over</a:t>
          </a:r>
          <a:endParaRPr lang="en-US" sz="1800" kern="1200" dirty="0"/>
        </a:p>
      </dsp:txBody>
      <dsp:txXfrm>
        <a:off x="3154675" y="1807368"/>
        <a:ext cx="5303520" cy="1643062"/>
      </dsp:txXfrm>
    </dsp:sp>
    <dsp:sp modelId="{39DF7B04-7953-4537-8C9E-8182C4DC2CBC}">
      <dsp:nvSpPr>
        <dsp:cNvPr id="0" name=""/>
        <dsp:cNvSpPr/>
      </dsp:nvSpPr>
      <dsp:spPr>
        <a:xfrm>
          <a:off x="381004" y="1807368"/>
          <a:ext cx="2773670" cy="16430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Cash Generation</a:t>
          </a:r>
          <a:endParaRPr lang="en-US" sz="3200" kern="1200" dirty="0"/>
        </a:p>
      </dsp:txBody>
      <dsp:txXfrm>
        <a:off x="381004" y="1807368"/>
        <a:ext cx="2773670" cy="1643062"/>
      </dsp:txXfrm>
    </dsp:sp>
    <dsp:sp modelId="{E7AF3126-C5D7-49D4-B710-39947EDF7835}">
      <dsp:nvSpPr>
        <dsp:cNvPr id="0" name=""/>
        <dsp:cNvSpPr/>
      </dsp:nvSpPr>
      <dsp:spPr>
        <a:xfrm>
          <a:off x="3154675" y="3614737"/>
          <a:ext cx="5303520" cy="1643062"/>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Realignment and restructuring of resources</a:t>
          </a:r>
          <a:endParaRPr lang="en-US" sz="1800" kern="1200" dirty="0"/>
        </a:p>
        <a:p>
          <a:pPr marL="171450" lvl="1" indent="-171450" algn="l" defTabSz="800100">
            <a:lnSpc>
              <a:spcPct val="90000"/>
            </a:lnSpc>
            <a:spcBef>
              <a:spcPct val="0"/>
            </a:spcBef>
            <a:spcAft>
              <a:spcPct val="15000"/>
            </a:spcAft>
            <a:buChar char="••"/>
          </a:pPr>
          <a:r>
            <a:rPr lang="en-US" sz="1800" kern="1200" dirty="0" smtClean="0"/>
            <a:t>Discontinued operations</a:t>
          </a:r>
          <a:endParaRPr lang="en-US" sz="1800" kern="1200" dirty="0"/>
        </a:p>
        <a:p>
          <a:pPr marL="171450" lvl="1" indent="-171450" algn="l" defTabSz="800100">
            <a:lnSpc>
              <a:spcPct val="90000"/>
            </a:lnSpc>
            <a:spcBef>
              <a:spcPct val="0"/>
            </a:spcBef>
            <a:spcAft>
              <a:spcPct val="15000"/>
            </a:spcAft>
            <a:buChar char="••"/>
          </a:pPr>
          <a:r>
            <a:rPr lang="en-US" sz="1800" kern="1200" dirty="0" smtClean="0"/>
            <a:t>Limit management</a:t>
          </a:r>
          <a:endParaRPr lang="en-US" sz="1800" kern="1200" dirty="0"/>
        </a:p>
        <a:p>
          <a:pPr marL="171450" lvl="1" indent="-171450" algn="l" defTabSz="800100">
            <a:lnSpc>
              <a:spcPct val="90000"/>
            </a:lnSpc>
            <a:spcBef>
              <a:spcPct val="0"/>
            </a:spcBef>
            <a:spcAft>
              <a:spcPct val="15000"/>
            </a:spcAft>
            <a:buChar char="••"/>
          </a:pPr>
          <a:r>
            <a:rPr lang="en-US" sz="1800" kern="1200" dirty="0" smtClean="0"/>
            <a:t>Centralization of cash management</a:t>
          </a:r>
          <a:endParaRPr lang="en-US" sz="1800" kern="1200" dirty="0"/>
        </a:p>
      </dsp:txBody>
      <dsp:txXfrm>
        <a:off x="3154675" y="3614737"/>
        <a:ext cx="5303520" cy="1643062"/>
      </dsp:txXfrm>
    </dsp:sp>
    <dsp:sp modelId="{0EAA3A05-38C1-4407-9FF1-DB73A4F35FE2}">
      <dsp:nvSpPr>
        <dsp:cNvPr id="0" name=""/>
        <dsp:cNvSpPr/>
      </dsp:nvSpPr>
      <dsp:spPr>
        <a:xfrm>
          <a:off x="381004" y="3614737"/>
          <a:ext cx="2773670" cy="16430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Cash conservation</a:t>
          </a:r>
          <a:endParaRPr lang="en-US" sz="3200" kern="1200" dirty="0"/>
        </a:p>
      </dsp:txBody>
      <dsp:txXfrm>
        <a:off x="381004" y="3614737"/>
        <a:ext cx="2773670" cy="164306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EFDD5-19C4-4254-87B8-0345404198B7}" type="datetimeFigureOut">
              <a:rPr lang="en-US" smtClean="0"/>
              <a:t>4/9/2011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AE5FC7-1ACB-4911-BF54-5D748DD9CEC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5E13A5-BA2F-4230-874C-BD1CBFEEAC6D}"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5E13A5-BA2F-4230-874C-BD1CBFEEAC6D}"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5E13A5-BA2F-4230-874C-BD1CBFEEAC6D}"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5E13A5-BA2F-4230-874C-BD1CBFEEAC6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5E13A5-BA2F-4230-874C-BD1CBFEEAC6D}"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5E13A5-BA2F-4230-874C-BD1CBFEEAC6D}"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5E13A5-BA2F-4230-874C-BD1CBFEEAC6D}"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5E13A5-BA2F-4230-874C-BD1CBFEEAC6D}"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3AD4562-9A55-48DE-A01A-9BB4E06C37B7}" type="slidenum">
              <a:rPr lang="en-US" smtClean="0"/>
              <a:pPr/>
              <a:t>49</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BBAF5E-8998-4920-A553-EB0F68D3F981}" type="datetimeFigureOut">
              <a:rPr lang="en-US" smtClean="0"/>
              <a:pPr/>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BAFB9-4504-4EFD-AC53-438AD514BB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BBAF5E-8998-4920-A553-EB0F68D3F981}" type="datetimeFigureOut">
              <a:rPr lang="en-US" smtClean="0"/>
              <a:pPr/>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BAFB9-4504-4EFD-AC53-438AD514BB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BBAF5E-8998-4920-A553-EB0F68D3F981}" type="datetimeFigureOut">
              <a:rPr lang="en-US" smtClean="0"/>
              <a:pPr/>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BAFB9-4504-4EFD-AC53-438AD514BB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46BAFB9-4504-4EFD-AC53-438AD514BBC1}" type="slidenum">
              <a:rPr lang="en-US" smtClean="0"/>
              <a:pPr/>
              <a:t>‹#›</a:t>
            </a:fld>
            <a:endParaRPr lang="en-US"/>
          </a:p>
        </p:txBody>
      </p:sp>
      <p:sp>
        <p:nvSpPr>
          <p:cNvPr id="7" name="Date Placeholder 3"/>
          <p:cNvSpPr>
            <a:spLocks noGrp="1"/>
          </p:cNvSpPr>
          <p:nvPr>
            <p:ph type="dt" sz="half" idx="2"/>
          </p:nvPr>
        </p:nvSpPr>
        <p:spPr>
          <a:xfrm>
            <a:off x="457200" y="6356350"/>
            <a:ext cx="2362200" cy="365125"/>
          </a:xfrm>
          <a:prstGeom prst="rect">
            <a:avLst/>
          </a:prstGeom>
        </p:spPr>
        <p:txBody>
          <a:bodyPr vert="horz" lIns="91440" tIns="45720" rIns="91440" bIns="45720" rtlCol="0" anchor="ctr"/>
          <a:lstStyle>
            <a:lvl1pPr algn="l">
              <a:defRPr sz="1200" b="1">
                <a:solidFill>
                  <a:schemeClr val="tx1">
                    <a:tint val="75000"/>
                  </a:schemeClr>
                </a:solidFill>
              </a:defRPr>
            </a:lvl1pPr>
          </a:lstStyle>
          <a:p>
            <a:r>
              <a:rPr lang="en-US" dirty="0" smtClean="0"/>
              <a:t>http://financetrainingcourse.com</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BBAF5E-8998-4920-A553-EB0F68D3F981}" type="datetimeFigureOut">
              <a:rPr lang="en-US" smtClean="0"/>
              <a:pPr/>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BAFB9-4504-4EFD-AC53-438AD514BB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BAFB9-4504-4EFD-AC53-438AD514BBC1}" type="slidenum">
              <a:rPr lang="en-US" smtClean="0"/>
              <a:pPr/>
              <a:t>‹#›</a:t>
            </a:fld>
            <a:endParaRPr lang="en-US"/>
          </a:p>
        </p:txBody>
      </p:sp>
      <p:sp>
        <p:nvSpPr>
          <p:cNvPr id="8" name="Date Placeholder 3"/>
          <p:cNvSpPr>
            <a:spLocks noGrp="1"/>
          </p:cNvSpPr>
          <p:nvPr>
            <p:ph type="dt" sz="half" idx="13"/>
          </p:nvPr>
        </p:nvSpPr>
        <p:spPr>
          <a:xfrm>
            <a:off x="457200" y="6356350"/>
            <a:ext cx="2362200" cy="365125"/>
          </a:xfrm>
          <a:prstGeom prst="rect">
            <a:avLst/>
          </a:prstGeom>
        </p:spPr>
        <p:txBody>
          <a:bodyPr vert="horz" lIns="91440" tIns="45720" rIns="91440" bIns="45720" rtlCol="0" anchor="ctr"/>
          <a:lstStyle>
            <a:lvl1pPr algn="l">
              <a:defRPr sz="1200" b="1">
                <a:solidFill>
                  <a:schemeClr val="tx1">
                    <a:tint val="75000"/>
                  </a:schemeClr>
                </a:solidFill>
              </a:defRPr>
            </a:lvl1pPr>
          </a:lstStyle>
          <a:p>
            <a:r>
              <a:rPr lang="en-US" dirty="0" smtClean="0"/>
              <a:t>http://financetrainingcourse.com</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BBAF5E-8998-4920-A553-EB0F68D3F981}" type="datetimeFigureOut">
              <a:rPr lang="en-US" smtClean="0"/>
              <a:pPr/>
              <a:t>4/9/2011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6BAFB9-4504-4EFD-AC53-438AD514BB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6BAFB9-4504-4EFD-AC53-438AD514BBC1}" type="slidenum">
              <a:rPr lang="en-US" smtClean="0"/>
              <a:pPr/>
              <a:t>‹#›</a:t>
            </a:fld>
            <a:endParaRPr lang="en-US"/>
          </a:p>
        </p:txBody>
      </p:sp>
      <p:sp>
        <p:nvSpPr>
          <p:cNvPr id="6" name="Date Placeholder 3"/>
          <p:cNvSpPr>
            <a:spLocks noGrp="1"/>
          </p:cNvSpPr>
          <p:nvPr>
            <p:ph type="dt" sz="half" idx="2"/>
          </p:nvPr>
        </p:nvSpPr>
        <p:spPr>
          <a:xfrm>
            <a:off x="457200" y="6356350"/>
            <a:ext cx="2362200" cy="365125"/>
          </a:xfrm>
          <a:prstGeom prst="rect">
            <a:avLst/>
          </a:prstGeom>
        </p:spPr>
        <p:txBody>
          <a:bodyPr vert="horz" lIns="91440" tIns="45720" rIns="91440" bIns="45720" rtlCol="0" anchor="ctr"/>
          <a:lstStyle>
            <a:lvl1pPr algn="l">
              <a:defRPr sz="1200" b="1">
                <a:solidFill>
                  <a:schemeClr val="tx1">
                    <a:tint val="75000"/>
                  </a:schemeClr>
                </a:solidFill>
              </a:defRPr>
            </a:lvl1pPr>
          </a:lstStyle>
          <a:p>
            <a:r>
              <a:rPr lang="en-US" dirty="0" smtClean="0"/>
              <a:t>http://financetrainingcourse.com</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BAF5E-8998-4920-A553-EB0F68D3F981}" type="datetimeFigureOut">
              <a:rPr lang="en-US" smtClean="0"/>
              <a:pPr/>
              <a:t>4/9/2011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6BAFB9-4504-4EFD-AC53-438AD514BB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BBAF5E-8998-4920-A553-EB0F68D3F981}" type="datetimeFigureOut">
              <a:rPr lang="en-US" smtClean="0"/>
              <a:pPr/>
              <a:t>4/9/2011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BAFB9-4504-4EFD-AC53-438AD514BB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BBAF5E-8998-4920-A553-EB0F68D3F981}" type="datetimeFigureOut">
              <a:rPr lang="en-US" smtClean="0"/>
              <a:pPr/>
              <a:t>4/9/2011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BAFB9-4504-4EFD-AC53-438AD514BB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362200" cy="365125"/>
          </a:xfrm>
          <a:prstGeom prst="rect">
            <a:avLst/>
          </a:prstGeom>
        </p:spPr>
        <p:txBody>
          <a:bodyPr vert="horz" lIns="91440" tIns="45720" rIns="91440" bIns="45720" rtlCol="0" anchor="ctr"/>
          <a:lstStyle>
            <a:lvl1pPr algn="l">
              <a:defRPr sz="1200" b="1">
                <a:solidFill>
                  <a:schemeClr val="tx1">
                    <a:tint val="75000"/>
                  </a:schemeClr>
                </a:solidFill>
              </a:defRPr>
            </a:lvl1pPr>
          </a:lstStyle>
          <a:p>
            <a:r>
              <a:rPr lang="en-US" dirty="0" smtClean="0"/>
              <a:t>http://financetrainingcourse.com</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BAFB9-4504-4EFD-AC53-438AD514BBC1}" type="slidenum">
              <a:rPr lang="en-US" smtClean="0"/>
              <a:pPr/>
              <a:t>‹#›</a:t>
            </a:fld>
            <a:endParaRPr lang="en-US"/>
          </a:p>
        </p:txBody>
      </p:sp>
      <p:pic>
        <p:nvPicPr>
          <p:cNvPr id="7" name="Picture 6" descr="newlogojpg.jpg"/>
          <p:cNvPicPr>
            <a:picLocks noChangeAspect="1"/>
          </p:cNvPicPr>
          <p:nvPr userDrawn="1"/>
        </p:nvPicPr>
        <p:blipFill>
          <a:blip r:embed="rId13" cstate="print"/>
          <a:stretch>
            <a:fillRect/>
          </a:stretch>
        </p:blipFill>
        <p:spPr>
          <a:xfrm>
            <a:off x="4114801" y="6300708"/>
            <a:ext cx="1066800" cy="40489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nancetrainingcourse.com/" TargetMode="External"/><Relationship Id="rId2" Type="http://schemas.openxmlformats.org/officeDocument/2006/relationships/hyperlink" Target="http://www.alchemy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jawwad@alchemya.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financetrainingcourse.com/" TargetMode="External"/><Relationship Id="rId4" Type="http://schemas.openxmlformats.org/officeDocument/2006/relationships/hyperlink" Target="http://www.alchemya.com/" TargetMode="Externa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772400" cy="1470025"/>
          </a:xfrm>
        </p:spPr>
        <p:txBody>
          <a:bodyPr/>
          <a:lstStyle/>
          <a:p>
            <a:r>
              <a:rPr lang="en-US" dirty="0" smtClean="0"/>
              <a:t>Basel III- Liquidity Risk Management Reforms</a:t>
            </a:r>
            <a:endParaRPr lang="en-US" dirty="0"/>
          </a:p>
        </p:txBody>
      </p:sp>
      <p:sp>
        <p:nvSpPr>
          <p:cNvPr id="4" name="Subtitle 2"/>
          <p:cNvSpPr>
            <a:spLocks noGrp="1"/>
          </p:cNvSpPr>
          <p:nvPr>
            <p:ph type="subTitle" idx="1"/>
          </p:nvPr>
        </p:nvSpPr>
        <p:spPr>
          <a:xfrm>
            <a:off x="1371600" y="3048000"/>
            <a:ext cx="6400800" cy="2590800"/>
          </a:xfrm>
        </p:spPr>
        <p:txBody>
          <a:bodyPr>
            <a:normAutofit fontScale="70000" lnSpcReduction="20000"/>
          </a:bodyPr>
          <a:lstStyle/>
          <a:p>
            <a:r>
              <a:rPr lang="en-US" dirty="0" smtClean="0"/>
              <a:t>Building a Framework </a:t>
            </a:r>
            <a:r>
              <a:rPr lang="en-US" dirty="0" smtClean="0"/>
              <a:t>for liquidity </a:t>
            </a:r>
            <a:r>
              <a:rPr lang="en-US" dirty="0" smtClean="0"/>
              <a:t>crisis</a:t>
            </a:r>
          </a:p>
          <a:p>
            <a:endParaRPr lang="en-US" dirty="0" smtClean="0"/>
          </a:p>
          <a:p>
            <a:r>
              <a:rPr lang="en-US" dirty="0" smtClean="0"/>
              <a:t>Jawwad </a:t>
            </a:r>
            <a:r>
              <a:rPr lang="en-US" dirty="0" smtClean="0"/>
              <a:t>Farid</a:t>
            </a:r>
          </a:p>
          <a:p>
            <a:endParaRPr lang="en-US" dirty="0" smtClean="0"/>
          </a:p>
          <a:p>
            <a:r>
              <a:rPr lang="en-US" dirty="0" smtClean="0">
                <a:hlinkClick r:id="rId2"/>
              </a:rPr>
              <a:t>www.alchemya.com</a:t>
            </a:r>
            <a:endParaRPr lang="en-US" dirty="0" smtClean="0"/>
          </a:p>
          <a:p>
            <a:endParaRPr lang="en-US" dirty="0" smtClean="0"/>
          </a:p>
          <a:p>
            <a:r>
              <a:rPr lang="en-US" dirty="0" smtClean="0">
                <a:hlinkClick r:id="rId3"/>
              </a:rPr>
              <a:t>http</a:t>
            </a:r>
            <a:r>
              <a:rPr lang="en-US" dirty="0" smtClean="0">
                <a:hlinkClick r:id="rId3"/>
              </a:rPr>
              <a:t>://financetrainingcourse.com</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Generation</a:t>
            </a:r>
            <a:endParaRPr lang="en-US" dirty="0"/>
          </a:p>
        </p:txBody>
      </p:sp>
      <p:graphicFrame>
        <p:nvGraphicFramePr>
          <p:cNvPr id="4" name="Content Placeholder 3"/>
          <p:cNvGraphicFramePr>
            <a:graphicFrameLocks noGrp="1"/>
          </p:cNvGraphicFramePr>
          <p:nvPr>
            <p:ph idx="1"/>
          </p:nvPr>
        </p:nvGraphicFramePr>
        <p:xfrm>
          <a:off x="304800" y="1600200"/>
          <a:ext cx="8839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614FABD-B6E4-4C00-ABCD-781562563B58}"/>
                                            </p:graphicEl>
                                          </p:spTgt>
                                        </p:tgtEl>
                                        <p:attrNameLst>
                                          <p:attrName>style.visibility</p:attrName>
                                        </p:attrNameLst>
                                      </p:cBhvr>
                                      <p:to>
                                        <p:strVal val="visible"/>
                                      </p:to>
                                    </p:set>
                                    <p:animEffect transition="in" filter="fade">
                                      <p:cBhvr>
                                        <p:cTn id="7" dur="2000"/>
                                        <p:tgtEl>
                                          <p:spTgt spid="4">
                                            <p:graphicEl>
                                              <a:dgm id="{F614FABD-B6E4-4C00-ABCD-781562563B5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80286F5-9DBC-40D2-BF24-1F94985E3B0F}"/>
                                            </p:graphicEl>
                                          </p:spTgt>
                                        </p:tgtEl>
                                        <p:attrNameLst>
                                          <p:attrName>style.visibility</p:attrName>
                                        </p:attrNameLst>
                                      </p:cBhvr>
                                      <p:to>
                                        <p:strVal val="visible"/>
                                      </p:to>
                                    </p:set>
                                    <p:animEffect transition="in" filter="fade">
                                      <p:cBhvr>
                                        <p:cTn id="12" dur="2000"/>
                                        <p:tgtEl>
                                          <p:spTgt spid="4">
                                            <p:graphicEl>
                                              <a:dgm id="{480286F5-9DBC-40D2-BF24-1F94985E3B0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39DF7B04-7953-4537-8C9E-8182C4DC2CBC}"/>
                                            </p:graphicEl>
                                          </p:spTgt>
                                        </p:tgtEl>
                                        <p:attrNameLst>
                                          <p:attrName>style.visibility</p:attrName>
                                        </p:attrNameLst>
                                      </p:cBhvr>
                                      <p:to>
                                        <p:strVal val="visible"/>
                                      </p:to>
                                    </p:set>
                                    <p:animEffect transition="in" filter="fade">
                                      <p:cBhvr>
                                        <p:cTn id="17" dur="2000"/>
                                        <p:tgtEl>
                                          <p:spTgt spid="4">
                                            <p:graphicEl>
                                              <a:dgm id="{39DF7B04-7953-4537-8C9E-8182C4DC2CB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C57F0D11-3980-46C6-BA57-9E0C141C65F0}"/>
                                            </p:graphicEl>
                                          </p:spTgt>
                                        </p:tgtEl>
                                        <p:attrNameLst>
                                          <p:attrName>style.visibility</p:attrName>
                                        </p:attrNameLst>
                                      </p:cBhvr>
                                      <p:to>
                                        <p:strVal val="visible"/>
                                      </p:to>
                                    </p:set>
                                    <p:animEffect transition="in" filter="fade">
                                      <p:cBhvr>
                                        <p:cTn id="22" dur="2000"/>
                                        <p:tgtEl>
                                          <p:spTgt spid="4">
                                            <p:graphicEl>
                                              <a:dgm id="{C57F0D11-3980-46C6-BA57-9E0C141C65F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EAA3A05-38C1-4407-9FF1-DB73A4F35FE2}"/>
                                            </p:graphicEl>
                                          </p:spTgt>
                                        </p:tgtEl>
                                        <p:attrNameLst>
                                          <p:attrName>style.visibility</p:attrName>
                                        </p:attrNameLst>
                                      </p:cBhvr>
                                      <p:to>
                                        <p:strVal val="visible"/>
                                      </p:to>
                                    </p:set>
                                    <p:animEffect transition="in" filter="fade">
                                      <p:cBhvr>
                                        <p:cTn id="27" dur="2000"/>
                                        <p:tgtEl>
                                          <p:spTgt spid="4">
                                            <p:graphicEl>
                                              <a:dgm id="{0EAA3A05-38C1-4407-9FF1-DB73A4F35FE2}"/>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E7AF3126-C5D7-49D4-B710-39947EDF7835}"/>
                                            </p:graphicEl>
                                          </p:spTgt>
                                        </p:tgtEl>
                                        <p:attrNameLst>
                                          <p:attrName>style.visibility</p:attrName>
                                        </p:attrNameLst>
                                      </p:cBhvr>
                                      <p:to>
                                        <p:strVal val="visible"/>
                                      </p:to>
                                    </p:set>
                                    <p:animEffect transition="in" filter="fade">
                                      <p:cBhvr>
                                        <p:cTn id="32" dur="2000"/>
                                        <p:tgtEl>
                                          <p:spTgt spid="4">
                                            <p:graphicEl>
                                              <a:dgm id="{E7AF3126-C5D7-49D4-B710-39947EDF783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71800"/>
            <a:ext cx="7772400" cy="1362075"/>
          </a:xfrm>
        </p:spPr>
        <p:txBody>
          <a:bodyPr/>
          <a:lstStyle/>
          <a:p>
            <a:r>
              <a:rPr lang="en-US" dirty="0" smtClean="0"/>
              <a:t>BASEL III – Liquidity risk framework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Liquidity Risk Management Principles</a:t>
            </a:r>
            <a:endParaRPr lang="en-US" dirty="0"/>
          </a:p>
        </p:txBody>
      </p:sp>
      <p:sp>
        <p:nvSpPr>
          <p:cNvPr id="3" name="Content Placeholder 2"/>
          <p:cNvSpPr>
            <a:spLocks noGrp="1"/>
          </p:cNvSpPr>
          <p:nvPr>
            <p:ph idx="1"/>
          </p:nvPr>
        </p:nvSpPr>
        <p:spPr>
          <a:xfrm>
            <a:off x="457200" y="1219200"/>
            <a:ext cx="8229600" cy="5410200"/>
          </a:xfrm>
        </p:spPr>
        <p:txBody>
          <a:bodyPr>
            <a:normAutofit fontScale="92500"/>
          </a:bodyPr>
          <a:lstStyle/>
          <a:p>
            <a:r>
              <a:rPr lang="en-US" dirty="0" smtClean="0"/>
              <a:t>In 2008 the Basel Committee on Banking Supervision (BCBS) issued “</a:t>
            </a:r>
            <a:r>
              <a:rPr lang="en-US" b="1" dirty="0" smtClean="0"/>
              <a:t>Principles for Sound Liquidity Risk Management and Supervision</a:t>
            </a:r>
            <a:r>
              <a:rPr lang="en-US" dirty="0" smtClean="0"/>
              <a:t>”. </a:t>
            </a:r>
          </a:p>
          <a:p>
            <a:r>
              <a:rPr lang="en-US" dirty="0" smtClean="0"/>
              <a:t>This document set out 17 sound principles grouped in 5 areas of focus:</a:t>
            </a:r>
          </a:p>
          <a:p>
            <a:pPr lvl="1"/>
            <a:r>
              <a:rPr lang="en-CA" dirty="0"/>
              <a:t>Fundamental principle for the management and supervision of </a:t>
            </a:r>
            <a:r>
              <a:rPr lang="en-CA" dirty="0" smtClean="0"/>
              <a:t>liquidity </a:t>
            </a:r>
            <a:r>
              <a:rPr lang="en-CA" dirty="0"/>
              <a:t>risk (</a:t>
            </a:r>
            <a:r>
              <a:rPr lang="en-CA" dirty="0" smtClean="0"/>
              <a:t>1)</a:t>
            </a:r>
          </a:p>
          <a:p>
            <a:pPr lvl="1"/>
            <a:r>
              <a:rPr lang="en-CA" dirty="0" smtClean="0"/>
              <a:t>Governance </a:t>
            </a:r>
            <a:r>
              <a:rPr lang="en-CA" dirty="0"/>
              <a:t>of liquidity risk management (</a:t>
            </a:r>
            <a:r>
              <a:rPr lang="en-CA" dirty="0" smtClean="0"/>
              <a:t>2-4)</a:t>
            </a:r>
          </a:p>
          <a:p>
            <a:pPr lvl="1"/>
            <a:r>
              <a:rPr lang="en-CA" dirty="0" smtClean="0"/>
              <a:t>Measurement </a:t>
            </a:r>
            <a:r>
              <a:rPr lang="en-CA" dirty="0"/>
              <a:t>and management of liquidity risk (</a:t>
            </a:r>
            <a:r>
              <a:rPr lang="en-CA" dirty="0" smtClean="0"/>
              <a:t>5-12)</a:t>
            </a:r>
          </a:p>
          <a:p>
            <a:pPr lvl="1"/>
            <a:r>
              <a:rPr lang="en-CA" dirty="0" smtClean="0"/>
              <a:t>Public </a:t>
            </a:r>
            <a:r>
              <a:rPr lang="en-CA" dirty="0"/>
              <a:t>disclosure (</a:t>
            </a:r>
            <a:r>
              <a:rPr lang="en-CA" dirty="0" smtClean="0"/>
              <a:t>13)</a:t>
            </a:r>
          </a:p>
          <a:p>
            <a:pPr lvl="1"/>
            <a:r>
              <a:rPr lang="en-CA" dirty="0" smtClean="0"/>
              <a:t>The </a:t>
            </a:r>
            <a:r>
              <a:rPr lang="en-CA" dirty="0"/>
              <a:t>role of supervisors (14-17)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Liquidity Risk Management Principles</a:t>
            </a:r>
            <a:br>
              <a:rPr lang="en-US" dirty="0" smtClean="0"/>
            </a:br>
            <a:r>
              <a:rPr lang="en-US" dirty="0" smtClean="0"/>
              <a:t>(cont’d)</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pPr>
              <a:buNone/>
              <a:defRPr/>
            </a:pPr>
            <a:endParaRPr lang="en-CA" sz="1100" dirty="0"/>
          </a:p>
          <a:p>
            <a:r>
              <a:rPr lang="en-US" dirty="0" smtClean="0"/>
              <a:t>Supervisors are expected to assess elements of an institution’s liquidity risk management framework to see if they are in line with these principles. Elements such as:</a:t>
            </a:r>
          </a:p>
          <a:p>
            <a:pPr marL="1027113" lvl="1" indent="-265113">
              <a:defRPr/>
            </a:pPr>
            <a:r>
              <a:rPr lang="en-CA" dirty="0" smtClean="0"/>
              <a:t>Board </a:t>
            </a:r>
            <a:r>
              <a:rPr lang="en-CA" dirty="0"/>
              <a:t>and senior management oversight</a:t>
            </a:r>
          </a:p>
          <a:p>
            <a:pPr marL="1027113" lvl="1" indent="-265113">
              <a:defRPr/>
            </a:pPr>
            <a:r>
              <a:rPr lang="en-CA" dirty="0" smtClean="0"/>
              <a:t>Establishment </a:t>
            </a:r>
            <a:r>
              <a:rPr lang="en-CA" dirty="0"/>
              <a:t>of policies and risk tolerance</a:t>
            </a:r>
          </a:p>
          <a:p>
            <a:pPr marL="1027113" lvl="1" indent="-265113">
              <a:defRPr/>
            </a:pPr>
            <a:r>
              <a:rPr lang="en-CA" dirty="0"/>
              <a:t>U</a:t>
            </a:r>
            <a:r>
              <a:rPr lang="en-CA" dirty="0" smtClean="0"/>
              <a:t>se </a:t>
            </a:r>
            <a:r>
              <a:rPr lang="en-CA" dirty="0"/>
              <a:t>of liquidity risk management tools such as comprehensive cash flow forecasting, limits and liquidity scenario stress testing</a:t>
            </a:r>
          </a:p>
          <a:p>
            <a:pPr marL="1027113" lvl="1" indent="-265113">
              <a:defRPr/>
            </a:pPr>
            <a:r>
              <a:rPr lang="en-CA" dirty="0" smtClean="0"/>
              <a:t>Development </a:t>
            </a:r>
            <a:r>
              <a:rPr lang="en-CA" dirty="0"/>
              <a:t>of robust and multifaceted</a:t>
            </a:r>
            <a:r>
              <a:rPr lang="en-CA" dirty="0">
                <a:solidFill>
                  <a:srgbClr val="FF0000"/>
                </a:solidFill>
              </a:rPr>
              <a:t> </a:t>
            </a:r>
            <a:r>
              <a:rPr lang="en-CA" dirty="0"/>
              <a:t>contingency funding plans</a:t>
            </a:r>
          </a:p>
          <a:p>
            <a:pPr marL="1027113" lvl="1" indent="-265113">
              <a:defRPr/>
            </a:pPr>
            <a:r>
              <a:rPr lang="en-CA" dirty="0" smtClean="0"/>
              <a:t>Maintenance </a:t>
            </a:r>
            <a:r>
              <a:rPr lang="en-CA" dirty="0"/>
              <a:t>of a sufficient cushion of high quality unencumbered liquid assets to meet liquidity needs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 III reforms</a:t>
            </a:r>
            <a:endParaRPr lang="en-US" dirty="0"/>
          </a:p>
        </p:txBody>
      </p:sp>
      <p:sp>
        <p:nvSpPr>
          <p:cNvPr id="3" name="Content Placeholder 2"/>
          <p:cNvSpPr>
            <a:spLocks noGrp="1"/>
          </p:cNvSpPr>
          <p:nvPr>
            <p:ph idx="1"/>
          </p:nvPr>
        </p:nvSpPr>
        <p:spPr>
          <a:xfrm>
            <a:off x="457200" y="1143000"/>
            <a:ext cx="8229600" cy="5105400"/>
          </a:xfrm>
        </p:spPr>
        <p:txBody>
          <a:bodyPr>
            <a:normAutofit fontScale="92500" lnSpcReduction="20000"/>
          </a:bodyPr>
          <a:lstStyle/>
          <a:p>
            <a:r>
              <a:rPr lang="en-CA" dirty="0" smtClean="0"/>
              <a:t>In December 2010 BCBS published</a:t>
            </a:r>
            <a:r>
              <a:rPr lang="en-CA" b="1" dirty="0" smtClean="0"/>
              <a:t> “Basel III: International Framework for Liquidity Risk Measurement, Standards and Monitoring</a:t>
            </a:r>
            <a:r>
              <a:rPr lang="en-CA" dirty="0" smtClean="0"/>
              <a:t>”</a:t>
            </a:r>
          </a:p>
          <a:p>
            <a:pPr lvl="1"/>
            <a:r>
              <a:rPr lang="en-CA" dirty="0" smtClean="0"/>
              <a:t>Two global supervisory minimum liquidity risk standards for internationally active banks</a:t>
            </a:r>
          </a:p>
          <a:p>
            <a:pPr lvl="2"/>
            <a:r>
              <a:rPr lang="en-CA" dirty="0" smtClean="0"/>
              <a:t>Liquidity Coverage Ratio (LCR)</a:t>
            </a:r>
          </a:p>
          <a:p>
            <a:pPr lvl="2"/>
            <a:r>
              <a:rPr lang="en-CA" dirty="0" smtClean="0"/>
              <a:t>Net Stable Funding Ration (NSFR)</a:t>
            </a:r>
          </a:p>
          <a:p>
            <a:pPr lvl="1"/>
            <a:r>
              <a:rPr lang="en-CA" dirty="0" smtClean="0"/>
              <a:t>5 liquidity risk monitoring tools</a:t>
            </a:r>
          </a:p>
          <a:p>
            <a:pPr lvl="2"/>
            <a:r>
              <a:rPr lang="en-CA" dirty="0" smtClean="0"/>
              <a:t>Contractual Maturity Mismatch Profile</a:t>
            </a:r>
          </a:p>
          <a:p>
            <a:pPr lvl="2"/>
            <a:r>
              <a:rPr lang="en-CA" dirty="0" smtClean="0"/>
              <a:t>Concentration of Funding</a:t>
            </a:r>
          </a:p>
          <a:p>
            <a:pPr lvl="2"/>
            <a:r>
              <a:rPr lang="en-CA" dirty="0" smtClean="0"/>
              <a:t>Available unencumbered assets</a:t>
            </a:r>
          </a:p>
          <a:p>
            <a:pPr lvl="2"/>
            <a:r>
              <a:rPr lang="en-CA" dirty="0" smtClean="0"/>
              <a:t>LCR by significant currency</a:t>
            </a:r>
          </a:p>
          <a:p>
            <a:pPr lvl="2"/>
            <a:r>
              <a:rPr lang="en-CA" dirty="0" smtClean="0"/>
              <a:t>Market Related Monitoring tools</a:t>
            </a:r>
          </a:p>
          <a:p>
            <a:pPr lvl="2"/>
            <a:endParaRPr lang="en-CA" dirty="0" smtClean="0"/>
          </a:p>
          <a:p>
            <a:endParaRPr lang="en-CA" dirty="0" smtClean="0"/>
          </a:p>
          <a:p>
            <a:pPr>
              <a:buNone/>
            </a:pPr>
            <a:endParaRPr lang="en-CA"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Liquidity Coverage Ratio (LCR)</a:t>
            </a:r>
            <a:endParaRPr lang="en-US" dirty="0"/>
          </a:p>
        </p:txBody>
      </p:sp>
      <p:sp>
        <p:nvSpPr>
          <p:cNvPr id="3" name="Content Placeholder 2"/>
          <p:cNvSpPr>
            <a:spLocks noGrp="1"/>
          </p:cNvSpPr>
          <p:nvPr>
            <p:ph idx="1"/>
          </p:nvPr>
        </p:nvSpPr>
        <p:spPr>
          <a:xfrm>
            <a:off x="457200" y="1219200"/>
            <a:ext cx="8229600" cy="5181600"/>
          </a:xfrm>
        </p:spPr>
        <p:txBody>
          <a:bodyPr>
            <a:normAutofit fontScale="85000" lnSpcReduction="10000"/>
          </a:bodyPr>
          <a:lstStyle/>
          <a:p>
            <a:r>
              <a:rPr lang="en-US" dirty="0" smtClean="0"/>
              <a:t>LCR is a </a:t>
            </a:r>
            <a:r>
              <a:rPr lang="en-US" dirty="0"/>
              <a:t>measure of </a:t>
            </a:r>
            <a:r>
              <a:rPr lang="en-US" dirty="0" smtClean="0"/>
              <a:t>the strength of short </a:t>
            </a:r>
            <a:r>
              <a:rPr lang="en-US" dirty="0"/>
              <a:t>term liquidity position of </a:t>
            </a:r>
            <a:r>
              <a:rPr lang="en-US" dirty="0" smtClean="0"/>
              <a:t>banks</a:t>
            </a:r>
            <a:r>
              <a:rPr lang="en-US" dirty="0"/>
              <a:t>. It implies that banks should hold, on a continuous basis, sufficient unencumbered, high quality assets that can easily be converted into cash to meet liquidity needs that could arise during a 30-calendar day period of significantly severe liquidity stress</a:t>
            </a:r>
            <a:r>
              <a:rPr lang="en-US" dirty="0" smtClean="0"/>
              <a:t>.</a:t>
            </a:r>
          </a:p>
          <a:p>
            <a:pPr>
              <a:buNone/>
            </a:pPr>
            <a:r>
              <a:rPr lang="en-US" b="1" dirty="0" smtClean="0"/>
              <a:t>	</a:t>
            </a:r>
          </a:p>
          <a:p>
            <a:pPr>
              <a:buNone/>
            </a:pPr>
            <a:r>
              <a:rPr lang="en-US" b="1" dirty="0" smtClean="0"/>
              <a:t>	LCR </a:t>
            </a:r>
            <a:r>
              <a:rPr lang="en-US" b="1" dirty="0"/>
              <a:t>= Value of stock of high-quality liquid assets in stressed conditions / Total net cash </a:t>
            </a:r>
            <a:r>
              <a:rPr lang="en-US" b="1" dirty="0" smtClean="0"/>
              <a:t>outflows ≥ 100%</a:t>
            </a:r>
            <a:endParaRPr lang="en-US" dirty="0"/>
          </a:p>
          <a:p>
            <a:endParaRPr lang="en-US" dirty="0" smtClean="0"/>
          </a:p>
          <a:p>
            <a:r>
              <a:rPr lang="en-US" dirty="0" smtClean="0"/>
              <a:t>Comes into </a:t>
            </a:r>
            <a:r>
              <a:rPr lang="en-US" dirty="0"/>
              <a:t>effect in 2015.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LCR (cont’d)</a:t>
            </a:r>
            <a:endParaRPr lang="en-US" dirty="0"/>
          </a:p>
        </p:txBody>
      </p:sp>
      <p:sp>
        <p:nvSpPr>
          <p:cNvPr id="3" name="Content Placeholder 2"/>
          <p:cNvSpPr>
            <a:spLocks noGrp="1"/>
          </p:cNvSpPr>
          <p:nvPr>
            <p:ph idx="1"/>
          </p:nvPr>
        </p:nvSpPr>
        <p:spPr>
          <a:xfrm>
            <a:off x="457200" y="1295400"/>
            <a:ext cx="8229600" cy="5181600"/>
          </a:xfrm>
        </p:spPr>
        <p:txBody>
          <a:bodyPr>
            <a:normAutofit fontScale="85000" lnSpcReduction="20000"/>
          </a:bodyPr>
          <a:lstStyle/>
          <a:p>
            <a:r>
              <a:rPr lang="en-US" dirty="0"/>
              <a:t>The stress scenario </a:t>
            </a:r>
            <a:r>
              <a:rPr lang="en-US" dirty="0" smtClean="0"/>
              <a:t>in </a:t>
            </a:r>
            <a:r>
              <a:rPr lang="en-US" dirty="0"/>
              <a:t>general incorporates most of the shocks to liquidity that </a:t>
            </a:r>
            <a:r>
              <a:rPr lang="en-US" dirty="0" smtClean="0"/>
              <a:t>were </a:t>
            </a:r>
            <a:r>
              <a:rPr lang="en-US" dirty="0"/>
              <a:t>experienced during the recent financial and liquidity </a:t>
            </a:r>
            <a:r>
              <a:rPr lang="en-US" dirty="0" smtClean="0"/>
              <a:t>crisis</a:t>
            </a:r>
          </a:p>
          <a:p>
            <a:r>
              <a:rPr lang="en-US" dirty="0" smtClean="0"/>
              <a:t>The effect of the stress scenario is implemented in the ratio through the application of parameters to </a:t>
            </a:r>
            <a:r>
              <a:rPr lang="en-US" dirty="0"/>
              <a:t>various elements </a:t>
            </a:r>
            <a:r>
              <a:rPr lang="en-US" dirty="0" smtClean="0"/>
              <a:t>of ratio. </a:t>
            </a:r>
          </a:p>
          <a:p>
            <a:pPr lvl="1"/>
            <a:r>
              <a:rPr lang="en-US" dirty="0" smtClean="0"/>
              <a:t>Most parameters are prescribed and have been internationally </a:t>
            </a:r>
            <a:r>
              <a:rPr lang="en-US" dirty="0"/>
              <a:t>calibrated. </a:t>
            </a:r>
            <a:endParaRPr lang="en-US" dirty="0" smtClean="0"/>
          </a:p>
          <a:p>
            <a:pPr lvl="1"/>
            <a:r>
              <a:rPr lang="en-US" dirty="0" smtClean="0"/>
              <a:t>Some are jurisdiction specific and subject to national supervisors’ discretion</a:t>
            </a:r>
          </a:p>
          <a:p>
            <a:pPr lvl="1"/>
            <a:r>
              <a:rPr lang="en-US" dirty="0" smtClean="0"/>
              <a:t>National </a:t>
            </a:r>
            <a:r>
              <a:rPr lang="en-US" dirty="0"/>
              <a:t>supervisors may </a:t>
            </a:r>
            <a:r>
              <a:rPr lang="en-US" dirty="0" smtClean="0"/>
              <a:t>subject </a:t>
            </a:r>
            <a:r>
              <a:rPr lang="en-US" dirty="0"/>
              <a:t>individual banks to stricter </a:t>
            </a:r>
            <a:r>
              <a:rPr lang="en-US" dirty="0" smtClean="0"/>
              <a:t>standard requirements or </a:t>
            </a:r>
            <a:r>
              <a:rPr lang="en-US" dirty="0"/>
              <a:t>parameters based on </a:t>
            </a:r>
            <a:r>
              <a:rPr lang="en-US" dirty="0" smtClean="0"/>
              <a:t>their </a:t>
            </a:r>
            <a:r>
              <a:rPr lang="en-US" dirty="0"/>
              <a:t>assessment of </a:t>
            </a:r>
            <a:r>
              <a:rPr lang="en-US" dirty="0" smtClean="0"/>
              <a:t>a </a:t>
            </a:r>
            <a:r>
              <a:rPr lang="en-US" dirty="0"/>
              <a:t>bank’s liquidity risk management </a:t>
            </a:r>
            <a:r>
              <a:rPr lang="en-US" dirty="0" smtClean="0"/>
              <a:t>against </a:t>
            </a:r>
            <a:r>
              <a:rPr lang="en-US" dirty="0"/>
              <a:t>the </a:t>
            </a:r>
            <a:r>
              <a:rPr lang="en-US" dirty="0" smtClean="0"/>
              <a:t>“Principles of sound liquidity </a:t>
            </a:r>
            <a:r>
              <a:rPr lang="en-US" dirty="0"/>
              <a:t>risk </a:t>
            </a:r>
            <a:r>
              <a:rPr lang="en-US" dirty="0" smtClean="0"/>
              <a:t>management”.</a:t>
            </a:r>
            <a:endParaRPr lang="en-US" dirty="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LCR Numerator: High Quality Liquid Assets </a:t>
            </a:r>
            <a:endParaRPr lang="en-US" dirty="0"/>
          </a:p>
        </p:txBody>
      </p:sp>
      <p:sp>
        <p:nvSpPr>
          <p:cNvPr id="3" name="Content Placeholder 2"/>
          <p:cNvSpPr>
            <a:spLocks noGrp="1"/>
          </p:cNvSpPr>
          <p:nvPr>
            <p:ph idx="1"/>
          </p:nvPr>
        </p:nvSpPr>
        <p:spPr/>
        <p:txBody>
          <a:bodyPr>
            <a:normAutofit fontScale="92500"/>
          </a:bodyPr>
          <a:lstStyle/>
          <a:p>
            <a:r>
              <a:rPr lang="en-US" dirty="0" smtClean="0"/>
              <a:t>Assets </a:t>
            </a:r>
            <a:r>
              <a:rPr lang="en-US" dirty="0"/>
              <a:t>which remain liquid during times of extreme stress and which ideally are central bank eligible for intraday and overnight liquidity </a:t>
            </a:r>
            <a:r>
              <a:rPr lang="en-US" dirty="0" smtClean="0"/>
              <a:t>needs</a:t>
            </a:r>
          </a:p>
          <a:p>
            <a:r>
              <a:rPr lang="en-US" dirty="0" smtClean="0"/>
              <a:t>In general asset liquidity is impacted </a:t>
            </a:r>
            <a:r>
              <a:rPr lang="en-US" dirty="0"/>
              <a:t>by three primary factors:</a:t>
            </a:r>
          </a:p>
          <a:p>
            <a:pPr lvl="1"/>
            <a:r>
              <a:rPr lang="en-US" dirty="0" smtClean="0"/>
              <a:t>Stress </a:t>
            </a:r>
            <a:r>
              <a:rPr lang="en-US" dirty="0"/>
              <a:t>scenario </a:t>
            </a:r>
            <a:r>
              <a:rPr lang="en-US" dirty="0" smtClean="0"/>
              <a:t>assumed</a:t>
            </a:r>
            <a:endParaRPr lang="en-US" dirty="0"/>
          </a:p>
          <a:p>
            <a:pPr lvl="1"/>
            <a:r>
              <a:rPr lang="en-US" dirty="0" smtClean="0"/>
              <a:t>Volume </a:t>
            </a:r>
            <a:r>
              <a:rPr lang="en-US" dirty="0"/>
              <a:t>of </a:t>
            </a:r>
            <a:r>
              <a:rPr lang="en-US" dirty="0" smtClean="0"/>
              <a:t>asset monetized</a:t>
            </a:r>
            <a:endParaRPr lang="en-US" dirty="0"/>
          </a:p>
          <a:p>
            <a:pPr lvl="1"/>
            <a:r>
              <a:rPr lang="en-US" dirty="0" smtClean="0"/>
              <a:t>Time </a:t>
            </a:r>
            <a:r>
              <a:rPr lang="en-US" dirty="0"/>
              <a:t>frame for which liquidity needs are being assessed</a:t>
            </a:r>
          </a:p>
          <a:p>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LCR Numerator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Fundamental &amp; market-related </a:t>
            </a:r>
            <a:r>
              <a:rPr lang="en-US" dirty="0"/>
              <a:t>characteristics </a:t>
            </a:r>
            <a:r>
              <a:rPr lang="en-US" dirty="0" smtClean="0"/>
              <a:t>of </a:t>
            </a:r>
            <a:r>
              <a:rPr lang="en-US" dirty="0"/>
              <a:t>liquid </a:t>
            </a:r>
            <a:r>
              <a:rPr lang="en-US" dirty="0" smtClean="0"/>
              <a:t>assets:</a:t>
            </a:r>
            <a:endParaRPr lang="en-US" dirty="0"/>
          </a:p>
          <a:p>
            <a:pPr lvl="1"/>
            <a:r>
              <a:rPr lang="en-US" dirty="0" smtClean="0"/>
              <a:t>Low </a:t>
            </a:r>
            <a:r>
              <a:rPr lang="en-US" dirty="0"/>
              <a:t>level of riskiness,</a:t>
            </a:r>
          </a:p>
          <a:p>
            <a:pPr lvl="1"/>
            <a:r>
              <a:rPr lang="en-US" dirty="0" smtClean="0"/>
              <a:t>Priced </a:t>
            </a:r>
            <a:r>
              <a:rPr lang="en-US" dirty="0"/>
              <a:t>easily and with a degree of certainty, </a:t>
            </a:r>
          </a:p>
          <a:p>
            <a:pPr lvl="1"/>
            <a:r>
              <a:rPr lang="en-US" dirty="0" smtClean="0"/>
              <a:t>Low </a:t>
            </a:r>
            <a:r>
              <a:rPr lang="en-US" dirty="0"/>
              <a:t>correlation with risky assets, </a:t>
            </a:r>
          </a:p>
          <a:p>
            <a:pPr lvl="1"/>
            <a:r>
              <a:rPr lang="en-US" dirty="0" smtClean="0"/>
              <a:t>Listed </a:t>
            </a:r>
            <a:r>
              <a:rPr lang="en-US" dirty="0"/>
              <a:t>on a recognized exchange</a:t>
            </a:r>
          </a:p>
          <a:p>
            <a:pPr lvl="1"/>
            <a:r>
              <a:rPr lang="en-US" dirty="0" smtClean="0"/>
              <a:t>Size </a:t>
            </a:r>
            <a:r>
              <a:rPr lang="en-US" dirty="0"/>
              <a:t>and activity of their markets</a:t>
            </a:r>
          </a:p>
          <a:p>
            <a:pPr lvl="1"/>
            <a:r>
              <a:rPr lang="en-US" dirty="0" smtClean="0"/>
              <a:t>Diversity </a:t>
            </a:r>
            <a:r>
              <a:rPr lang="en-US" dirty="0"/>
              <a:t>of buyers and sellers in the market</a:t>
            </a:r>
          </a:p>
          <a:p>
            <a:pPr lvl="1"/>
            <a:r>
              <a:rPr lang="en-US" dirty="0" smtClean="0"/>
              <a:t>Number </a:t>
            </a:r>
            <a:r>
              <a:rPr lang="en-US" dirty="0"/>
              <a:t>of market makers present</a:t>
            </a:r>
          </a:p>
          <a:p>
            <a:pPr lvl="1"/>
            <a:r>
              <a:rPr lang="en-US" dirty="0" smtClean="0"/>
              <a:t>Whether </a:t>
            </a:r>
            <a:r>
              <a:rPr lang="en-US" dirty="0"/>
              <a:t>the market chooses to remain/ enter in them during a liquidity crisis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LCR Numerator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Operational </a:t>
            </a:r>
            <a:r>
              <a:rPr lang="en-US" dirty="0"/>
              <a:t>r</a:t>
            </a:r>
            <a:r>
              <a:rPr lang="en-US" dirty="0" smtClean="0"/>
              <a:t>equirements of liquid assets</a:t>
            </a:r>
          </a:p>
          <a:p>
            <a:pPr lvl="1"/>
            <a:r>
              <a:rPr lang="en-US" dirty="0" smtClean="0"/>
              <a:t>Unencumbered</a:t>
            </a:r>
            <a:endParaRPr lang="en-US" dirty="0"/>
          </a:p>
          <a:p>
            <a:pPr lvl="1"/>
            <a:r>
              <a:rPr lang="en-US" dirty="0" smtClean="0"/>
              <a:t>Separate </a:t>
            </a:r>
            <a:r>
              <a:rPr lang="en-US" dirty="0"/>
              <a:t>from </a:t>
            </a:r>
            <a:r>
              <a:rPr lang="en-US" dirty="0" smtClean="0"/>
              <a:t>other assets (hedges, collateral, credit enhancements, etc)</a:t>
            </a:r>
            <a:endParaRPr lang="en-US" dirty="0"/>
          </a:p>
          <a:p>
            <a:pPr lvl="1"/>
            <a:r>
              <a:rPr lang="en-US" dirty="0" smtClean="0"/>
              <a:t>managed </a:t>
            </a:r>
            <a:r>
              <a:rPr lang="en-US" dirty="0"/>
              <a:t>and controlled by a separate function in the bank</a:t>
            </a:r>
          </a:p>
          <a:p>
            <a:pPr lvl="1"/>
            <a:r>
              <a:rPr lang="en-US" dirty="0"/>
              <a:t>a proportion of them are periodically sold on the repo market or </a:t>
            </a:r>
            <a:r>
              <a:rPr lang="en-US" dirty="0" smtClean="0"/>
              <a:t>outright</a:t>
            </a:r>
            <a:endParaRPr lang="en-US" dirty="0"/>
          </a:p>
          <a:p>
            <a:pPr lvl="1"/>
            <a:r>
              <a:rPr lang="en-US" dirty="0" smtClean="0"/>
              <a:t>Must be maintained </a:t>
            </a:r>
            <a:r>
              <a:rPr lang="en-US" dirty="0"/>
              <a:t>in each currency that </a:t>
            </a:r>
            <a:r>
              <a:rPr lang="en-US" dirty="0" smtClean="0"/>
              <a:t>bank </a:t>
            </a:r>
            <a:r>
              <a:rPr lang="en-US" dirty="0"/>
              <a:t>operates in.</a:t>
            </a:r>
          </a:p>
          <a:p>
            <a:pPr lvl="1"/>
            <a:r>
              <a:rPr lang="en-US" dirty="0"/>
              <a:t>If </a:t>
            </a:r>
            <a:r>
              <a:rPr lang="en-US" dirty="0" smtClean="0"/>
              <a:t>becomes </a:t>
            </a:r>
            <a:r>
              <a:rPr lang="en-US" dirty="0"/>
              <a:t>ineligible </a:t>
            </a:r>
            <a:r>
              <a:rPr lang="en-US" dirty="0" smtClean="0"/>
              <a:t>bank </a:t>
            </a:r>
            <a:r>
              <a:rPr lang="en-US" dirty="0"/>
              <a:t>can continue to hold the asset for an additional 30-calendar day period so as to allow for an orderly adjustment of the liquid asset portfolio as well as sale of the previously eligible liquid asset.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Plan</a:t>
            </a:r>
            <a:endParaRPr lang="en-US" dirty="0"/>
          </a:p>
        </p:txBody>
      </p:sp>
      <p:sp>
        <p:nvSpPr>
          <p:cNvPr id="3" name="Content Placeholder 2"/>
          <p:cNvSpPr>
            <a:spLocks noGrp="1"/>
          </p:cNvSpPr>
          <p:nvPr>
            <p:ph idx="1"/>
          </p:nvPr>
        </p:nvSpPr>
        <p:spPr/>
        <p:txBody>
          <a:bodyPr/>
          <a:lstStyle/>
          <a:p>
            <a:r>
              <a:rPr lang="en-US" dirty="0" smtClean="0"/>
              <a:t>Anatomy of a Liquidity Crisis</a:t>
            </a:r>
          </a:p>
          <a:p>
            <a:r>
              <a:rPr lang="en-US" dirty="0" smtClean="0"/>
              <a:t>The Basel III – Liquidity adjustments</a:t>
            </a:r>
          </a:p>
          <a:p>
            <a:pPr lvl="1"/>
            <a:r>
              <a:rPr lang="en-US" dirty="0" smtClean="0"/>
              <a:t>Framework</a:t>
            </a:r>
          </a:p>
          <a:p>
            <a:r>
              <a:rPr lang="en-US" dirty="0" smtClean="0"/>
              <a:t>Impact and implications</a:t>
            </a:r>
          </a:p>
          <a:p>
            <a:pPr lvl="1"/>
            <a:r>
              <a:rPr lang="en-US" dirty="0" smtClean="0"/>
              <a:t>Liquidity</a:t>
            </a:r>
          </a:p>
          <a:p>
            <a:pPr lvl="1"/>
            <a:r>
              <a:rPr lang="en-US" dirty="0" smtClean="0"/>
              <a:t>Profitability</a:t>
            </a:r>
          </a:p>
          <a:p>
            <a:pPr lvl="1"/>
            <a:r>
              <a:rPr lang="en-US" dirty="0" smtClean="0"/>
              <a:t>Stress Testing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LCR Numerator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calculation purposes these assets are categorized as Level 1 assets and Level 2 assets</a:t>
            </a:r>
          </a:p>
          <a:p>
            <a:r>
              <a:rPr lang="en-US" dirty="0" smtClean="0"/>
              <a:t>Examples of Level 1 assets</a:t>
            </a:r>
          </a:p>
          <a:p>
            <a:pPr lvl="1"/>
            <a:r>
              <a:rPr lang="en-US" dirty="0"/>
              <a:t>cash; </a:t>
            </a:r>
            <a:endParaRPr lang="en-US" dirty="0" smtClean="0"/>
          </a:p>
          <a:p>
            <a:pPr lvl="1"/>
            <a:r>
              <a:rPr lang="en-US" dirty="0" smtClean="0"/>
              <a:t>qualifying </a:t>
            </a:r>
            <a:r>
              <a:rPr lang="en-US" dirty="0"/>
              <a:t>central bank reserves; </a:t>
            </a:r>
            <a:endParaRPr lang="en-US" dirty="0" smtClean="0"/>
          </a:p>
          <a:p>
            <a:pPr lvl="1"/>
            <a:r>
              <a:rPr lang="en-US" dirty="0" smtClean="0"/>
              <a:t>qualifying </a:t>
            </a:r>
            <a:r>
              <a:rPr lang="en-US" dirty="0"/>
              <a:t>marketable securities from sovereigns, central banks, PSEs and multilateral development banks; </a:t>
            </a:r>
            <a:endParaRPr lang="en-US" dirty="0" smtClean="0"/>
          </a:p>
          <a:p>
            <a:pPr lvl="1"/>
            <a:r>
              <a:rPr lang="en-US" dirty="0" smtClean="0"/>
              <a:t>domestic </a:t>
            </a:r>
            <a:r>
              <a:rPr lang="en-US" dirty="0"/>
              <a:t>sovereign or central bank debt in domestic currency; </a:t>
            </a:r>
            <a:endParaRPr lang="en-US" dirty="0" smtClean="0"/>
          </a:p>
          <a:p>
            <a:pPr lvl="1"/>
            <a:r>
              <a:rPr lang="en-US" dirty="0" smtClean="0"/>
              <a:t>domestic </a:t>
            </a:r>
            <a:r>
              <a:rPr lang="en-US" dirty="0"/>
              <a:t>sovereign debt in foreign currency.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LCR Numerator (cont’d)</a:t>
            </a:r>
            <a:endParaRPr lang="en-US" dirty="0"/>
          </a:p>
        </p:txBody>
      </p:sp>
      <p:sp>
        <p:nvSpPr>
          <p:cNvPr id="3" name="Content Placeholder 2"/>
          <p:cNvSpPr>
            <a:spLocks noGrp="1"/>
          </p:cNvSpPr>
          <p:nvPr>
            <p:ph idx="1"/>
          </p:nvPr>
        </p:nvSpPr>
        <p:spPr/>
        <p:txBody>
          <a:bodyPr>
            <a:normAutofit/>
          </a:bodyPr>
          <a:lstStyle/>
          <a:p>
            <a:r>
              <a:rPr lang="en-US" dirty="0" smtClean="0"/>
              <a:t>Treatment of Level 1 assets in ratio:</a:t>
            </a:r>
          </a:p>
          <a:p>
            <a:pPr lvl="1"/>
            <a:r>
              <a:rPr lang="en-US" dirty="0" smtClean="0"/>
              <a:t>No </a:t>
            </a:r>
            <a:r>
              <a:rPr lang="en-US" dirty="0"/>
              <a:t>limitation as to how much of these assets can be held within the stock of liquid assets</a:t>
            </a:r>
          </a:p>
          <a:p>
            <a:pPr lvl="1"/>
            <a:r>
              <a:rPr lang="en-US" dirty="0" smtClean="0"/>
              <a:t>Held </a:t>
            </a:r>
            <a:r>
              <a:rPr lang="en-US" dirty="0"/>
              <a:t>at market value</a:t>
            </a:r>
          </a:p>
          <a:p>
            <a:pPr lvl="1"/>
            <a:r>
              <a:rPr lang="en-US" dirty="0" smtClean="0"/>
              <a:t>Not </a:t>
            </a:r>
            <a:r>
              <a:rPr lang="en-US" dirty="0"/>
              <a:t>subject to any haircut, i.e. 100% of their value may be considered in the calculation of </a:t>
            </a:r>
            <a:r>
              <a:rPr lang="en-US" dirty="0" smtClean="0"/>
              <a:t>LCR.</a:t>
            </a:r>
          </a:p>
          <a:p>
            <a:pPr lvl="2"/>
            <a:r>
              <a:rPr lang="en-US" dirty="0" smtClean="0"/>
              <a:t>National </a:t>
            </a:r>
            <a:r>
              <a:rPr lang="en-US" dirty="0"/>
              <a:t>supervisors have the discretion to require their banks to assess a haircut for these assets based on the duration, credit or liquidity risk, etc.</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LCR Numerator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Examples of Level 2 assets:</a:t>
            </a:r>
          </a:p>
          <a:p>
            <a:pPr lvl="1"/>
            <a:r>
              <a:rPr lang="en-US" dirty="0"/>
              <a:t>sovereign, central bank, and PSE assets that would qualify for a 20% risk weight under the Basel II Standardized Approach; </a:t>
            </a:r>
            <a:endParaRPr lang="en-US" dirty="0" smtClean="0"/>
          </a:p>
          <a:p>
            <a:pPr lvl="1"/>
            <a:r>
              <a:rPr lang="en-US" dirty="0" smtClean="0"/>
              <a:t>qualifying </a:t>
            </a:r>
            <a:r>
              <a:rPr lang="en-US" dirty="0"/>
              <a:t>corporate and covered bonds rated AA- or higher.</a:t>
            </a:r>
          </a:p>
          <a:p>
            <a:r>
              <a:rPr lang="en-US" dirty="0" smtClean="0"/>
              <a:t>Treatment of Level 2 assets in ratio:</a:t>
            </a:r>
          </a:p>
          <a:p>
            <a:pPr lvl="1"/>
            <a:r>
              <a:rPr lang="en-US" dirty="0" smtClean="0"/>
              <a:t>40</a:t>
            </a:r>
            <a:r>
              <a:rPr lang="en-US" dirty="0"/>
              <a:t>% cap (after haircuts) on the amount of Level 2 assets that can be held </a:t>
            </a:r>
            <a:r>
              <a:rPr lang="en-US" dirty="0" smtClean="0"/>
              <a:t>within </a:t>
            </a:r>
            <a:r>
              <a:rPr lang="en-US" dirty="0"/>
              <a:t>the stock of liquid assets</a:t>
            </a:r>
          </a:p>
          <a:p>
            <a:pPr lvl="1"/>
            <a:r>
              <a:rPr lang="en-US" dirty="0" smtClean="0"/>
              <a:t>Must </a:t>
            </a:r>
            <a:r>
              <a:rPr lang="en-US" dirty="0"/>
              <a:t>be well diversified</a:t>
            </a:r>
          </a:p>
          <a:p>
            <a:pPr lvl="1"/>
            <a:r>
              <a:rPr lang="en-US" dirty="0" smtClean="0"/>
              <a:t>Minimum </a:t>
            </a:r>
            <a:r>
              <a:rPr lang="en-US" dirty="0"/>
              <a:t>haircut of 15% applicable on the market value of the assets</a:t>
            </a:r>
            <a:r>
              <a:rPr lang="en-US" dirty="0" smtClean="0"/>
              <a:t>. Higher haircuts may be assessed.</a:t>
            </a:r>
            <a:endParaRPr lang="en-US" dirty="0"/>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LCR Numerator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Additional </a:t>
            </a:r>
            <a:r>
              <a:rPr lang="en-US" dirty="0"/>
              <a:t>condition that Level 2 assets must </a:t>
            </a:r>
            <a:r>
              <a:rPr lang="en-US" dirty="0" smtClean="0"/>
              <a:t>satisfy</a:t>
            </a:r>
            <a:endParaRPr lang="en-US" dirty="0"/>
          </a:p>
          <a:p>
            <a:pPr>
              <a:buNone/>
            </a:pPr>
            <a:r>
              <a:rPr lang="en-US" b="1" dirty="0" smtClean="0"/>
              <a:t>	</a:t>
            </a:r>
          </a:p>
          <a:p>
            <a:pPr>
              <a:buNone/>
            </a:pPr>
            <a:r>
              <a:rPr lang="en-US" b="1" dirty="0"/>
              <a:t>	</a:t>
            </a:r>
            <a:r>
              <a:rPr lang="en-US" b="1" dirty="0" smtClean="0"/>
              <a:t>Maximum </a:t>
            </a:r>
            <a:r>
              <a:rPr lang="en-US" b="1" dirty="0"/>
              <a:t>value of Adjusted Level 2 assets (after haircuts) = 2/3 * Adjusted Level 1 assets (after haircuts)</a:t>
            </a:r>
          </a:p>
          <a:p>
            <a:endParaRPr lang="en-US" dirty="0" smtClean="0"/>
          </a:p>
          <a:p>
            <a:pPr lvl="1"/>
            <a:r>
              <a:rPr lang="en-US" dirty="0" smtClean="0"/>
              <a:t>Adjustment </a:t>
            </a:r>
            <a:r>
              <a:rPr lang="en-US" dirty="0"/>
              <a:t>for </a:t>
            </a:r>
            <a:r>
              <a:rPr lang="en-US" dirty="0" smtClean="0"/>
              <a:t>unwinding </a:t>
            </a:r>
            <a:r>
              <a:rPr lang="en-US" dirty="0"/>
              <a:t>of those assets that can be exchanged for non-Level 1 and 2 assets in the course of carrying out transactions for short term (&lt;=30 days) secured funding, secured lending and collateral swaps.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LCR Denominator: Total net cash outflows</a:t>
            </a:r>
            <a:endParaRPr lang="en-US" dirty="0"/>
          </a:p>
        </p:txBody>
      </p:sp>
      <p:sp>
        <p:nvSpPr>
          <p:cNvPr id="3" name="Content Placeholder 2"/>
          <p:cNvSpPr>
            <a:spLocks noGrp="1"/>
          </p:cNvSpPr>
          <p:nvPr>
            <p:ph idx="1"/>
          </p:nvPr>
        </p:nvSpPr>
        <p:spPr/>
        <p:txBody>
          <a:bodyPr>
            <a:normAutofit fontScale="77500" lnSpcReduction="20000"/>
          </a:bodyPr>
          <a:lstStyle/>
          <a:p>
            <a:pPr marL="0" indent="0">
              <a:spcBef>
                <a:spcPts val="1200"/>
              </a:spcBef>
              <a:buNone/>
            </a:pPr>
            <a:r>
              <a:rPr lang="en-US" b="1" dirty="0" smtClean="0"/>
              <a:t>Total </a:t>
            </a:r>
            <a:r>
              <a:rPr lang="en-US" b="1" dirty="0"/>
              <a:t>net cash outflows </a:t>
            </a:r>
            <a:r>
              <a:rPr lang="en-US" b="1" dirty="0" smtClean="0"/>
              <a:t>= Total </a:t>
            </a:r>
            <a:r>
              <a:rPr lang="en-US" b="1" dirty="0"/>
              <a:t>expected cash outflows </a:t>
            </a:r>
            <a:r>
              <a:rPr lang="en-US" b="1" u="sng" dirty="0"/>
              <a:t>less</a:t>
            </a:r>
            <a:r>
              <a:rPr lang="en-US" b="1" dirty="0"/>
              <a:t> Total expected cash inflows </a:t>
            </a:r>
            <a:endParaRPr lang="en-US" dirty="0"/>
          </a:p>
          <a:p>
            <a:r>
              <a:rPr lang="en-US" dirty="0"/>
              <a:t>Total expected cash outflows </a:t>
            </a:r>
            <a:r>
              <a:rPr lang="en-US" dirty="0" smtClean="0"/>
              <a:t>=&gt; sum of: Outstanding </a:t>
            </a:r>
            <a:r>
              <a:rPr lang="en-US" dirty="0"/>
              <a:t>Liability Balances or off-balance sheet </a:t>
            </a:r>
            <a:r>
              <a:rPr lang="en-US" dirty="0" err="1"/>
              <a:t>committments</a:t>
            </a:r>
            <a:r>
              <a:rPr lang="en-US" dirty="0"/>
              <a:t> × Expected Run-off/ Draw down rates</a:t>
            </a:r>
          </a:p>
          <a:p>
            <a:endParaRPr lang="en-US" dirty="0" smtClean="0"/>
          </a:p>
          <a:p>
            <a:r>
              <a:rPr lang="en-US" dirty="0" smtClean="0"/>
              <a:t>Total </a:t>
            </a:r>
            <a:r>
              <a:rPr lang="en-US" dirty="0"/>
              <a:t>expected cash inflows </a:t>
            </a:r>
            <a:r>
              <a:rPr lang="en-US" dirty="0" smtClean="0"/>
              <a:t>=&gt; sum of: </a:t>
            </a:r>
            <a:r>
              <a:rPr lang="en-US" dirty="0"/>
              <a:t>Outstanding balances of contractual receivables × Expected Inflow rates</a:t>
            </a:r>
          </a:p>
          <a:p>
            <a:pPr lvl="1"/>
            <a:r>
              <a:rPr lang="en-US" dirty="0" smtClean="0"/>
              <a:t>The </a:t>
            </a:r>
            <a:r>
              <a:rPr lang="en-US" dirty="0"/>
              <a:t>total expected cash inflows are subject to a maximum value equal to 75% of the total expected cash outflows.</a:t>
            </a:r>
          </a:p>
          <a:p>
            <a:endParaRPr lang="en-US" dirty="0" smtClean="0"/>
          </a:p>
          <a:p>
            <a:r>
              <a:rPr lang="en-US" dirty="0" smtClean="0"/>
              <a:t>The </a:t>
            </a:r>
            <a:r>
              <a:rPr lang="en-US" dirty="0"/>
              <a:t>expected run-off and inflow rates are influenced by the stress scenario assumed in the calculation of the ratio.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LCR Denominator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mentioned earlier most </a:t>
            </a:r>
            <a:r>
              <a:rPr lang="en-US" dirty="0"/>
              <a:t>of </a:t>
            </a:r>
            <a:r>
              <a:rPr lang="en-US" dirty="0" smtClean="0"/>
              <a:t>rates </a:t>
            </a:r>
            <a:r>
              <a:rPr lang="en-US" dirty="0"/>
              <a:t>or parameters are prescribed </a:t>
            </a:r>
            <a:r>
              <a:rPr lang="en-US" dirty="0" smtClean="0"/>
              <a:t>and calibrated </a:t>
            </a:r>
            <a:r>
              <a:rPr lang="en-US" dirty="0"/>
              <a:t>to ensure international harmonization. </a:t>
            </a:r>
            <a:endParaRPr lang="en-US" dirty="0" smtClean="0"/>
          </a:p>
          <a:p>
            <a:pPr lvl="1"/>
            <a:r>
              <a:rPr lang="en-US" dirty="0" smtClean="0"/>
              <a:t>Some rates will be set according to national supervisors’ discretion</a:t>
            </a:r>
          </a:p>
          <a:p>
            <a:pPr lvl="1"/>
            <a:r>
              <a:rPr lang="en-US" dirty="0" smtClean="0"/>
              <a:t>Higher/ lower minimums for run-off/ inflow rates or additional categories together with their run-off/ inflow rates may be developed by national supervisors for banks operating in their jurisdictions.</a:t>
            </a:r>
            <a:endParaRPr lang="en-US" dirty="0"/>
          </a:p>
          <a:p>
            <a:r>
              <a:rPr lang="en-US" dirty="0" smtClean="0"/>
              <a:t>Assets </a:t>
            </a:r>
            <a:r>
              <a:rPr lang="en-US" dirty="0"/>
              <a:t>used as high quality liquid assets cannot be double counted as assets producing the cash inflows </a:t>
            </a:r>
            <a:endParaRPr lang="en-US" dirty="0" smtClean="0"/>
          </a:p>
          <a:p>
            <a:r>
              <a:rPr lang="en-US" dirty="0" smtClean="0"/>
              <a:t>Cash </a:t>
            </a:r>
            <a:r>
              <a:rPr lang="en-US" dirty="0"/>
              <a:t>outflows, if applicable to a number of cash outflow </a:t>
            </a:r>
            <a:r>
              <a:rPr lang="en-US" dirty="0" smtClean="0"/>
              <a:t>categories, </a:t>
            </a:r>
            <a:r>
              <a:rPr lang="en-US" dirty="0"/>
              <a:t>are limited to the maximum amount that can be contractually paid out</a:t>
            </a:r>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LCR Denominator- Cash Outflows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47850" y="1410494"/>
            <a:ext cx="5448300" cy="4448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LCR Denominator – Cash Outflows(cont’d)</a:t>
            </a:r>
            <a:endParaRPr lang="en-US"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2209800" y="1219200"/>
            <a:ext cx="4911213" cy="548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LCR Denominator- Cash Outflows (cont’d)</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563429" y="1676400"/>
            <a:ext cx="5955110"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r>
              <a:rPr lang="en-US" sz="4000" dirty="0" smtClean="0"/>
              <a:t>LCR Denominator- Cash Outflows (cont’d)</a:t>
            </a:r>
            <a:endParaRPr lang="en-US" sz="4000" dirty="0"/>
          </a:p>
        </p:txBody>
      </p:sp>
      <p:pic>
        <p:nvPicPr>
          <p:cNvPr id="4099" name="Picture 3"/>
          <p:cNvPicPr>
            <a:picLocks noGrp="1" noChangeAspect="1" noChangeArrowheads="1"/>
          </p:cNvPicPr>
          <p:nvPr>
            <p:ph idx="1"/>
          </p:nvPr>
        </p:nvPicPr>
        <p:blipFill>
          <a:blip r:embed="rId2" cstate="print"/>
          <a:srcRect/>
          <a:stretch>
            <a:fillRect/>
          </a:stretch>
        </p:blipFill>
        <p:spPr bwMode="auto">
          <a:xfrm>
            <a:off x="1600200" y="1524000"/>
            <a:ext cx="6010988"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124200"/>
            <a:ext cx="7772400" cy="1470025"/>
          </a:xfrm>
        </p:spPr>
        <p:txBody>
          <a:bodyPr/>
          <a:lstStyle/>
          <a:p>
            <a:r>
              <a:rPr lang="en-US" dirty="0" smtClean="0"/>
              <a:t>Anatomy of a liquidity crisis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LCR Denominator- Cash Outflows (cont’d)</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204457" y="1295400"/>
            <a:ext cx="5000406"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LCR Denominator- Cash Outflows (cont’d)</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524000" y="1752600"/>
            <a:ext cx="6133024" cy="32250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LCR Denominator- Cash Inflows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2259909" y="609600"/>
            <a:ext cx="4823955" cy="624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Stable Funding Ratio (NSFR)</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marL="0" indent="0">
              <a:buNone/>
            </a:pPr>
            <a:r>
              <a:rPr lang="en-US" b="1" dirty="0" smtClean="0"/>
              <a:t>Available amount of Stable Funding/Required amount of Stable funding ≥ 100%</a:t>
            </a:r>
          </a:p>
          <a:p>
            <a:r>
              <a:rPr lang="en-US" dirty="0" smtClean="0"/>
              <a:t>Measure </a:t>
            </a:r>
            <a:r>
              <a:rPr lang="en-US" dirty="0"/>
              <a:t>of </a:t>
            </a:r>
            <a:r>
              <a:rPr lang="en-US" dirty="0" smtClean="0"/>
              <a:t>bank’s </a:t>
            </a:r>
            <a:r>
              <a:rPr lang="en-US" dirty="0"/>
              <a:t>longer term liquidity risk profile. </a:t>
            </a:r>
            <a:endParaRPr lang="en-US" dirty="0" smtClean="0"/>
          </a:p>
          <a:p>
            <a:r>
              <a:rPr lang="en-US" dirty="0" smtClean="0"/>
              <a:t>Covers </a:t>
            </a:r>
            <a:r>
              <a:rPr lang="en-US" dirty="0"/>
              <a:t>a horizon of 1 year, under conditions of extended firm-specific stress, </a:t>
            </a:r>
            <a:endParaRPr lang="en-US" dirty="0" smtClean="0"/>
          </a:p>
          <a:p>
            <a:r>
              <a:rPr lang="en-US" dirty="0" smtClean="0"/>
              <a:t>Aims to capture short term structural mismatches in liquidity so as to discourage bank’s over-reliance on funding long term assets with short term liabilities and to move the focus to longer term liquidity funding sources.</a:t>
            </a:r>
          </a:p>
          <a:p>
            <a:r>
              <a:rPr lang="en-US" smtClean="0"/>
              <a:t>Comes </a:t>
            </a:r>
            <a:r>
              <a:rPr lang="en-US" dirty="0"/>
              <a:t>into effect in 2018.</a:t>
            </a:r>
          </a:p>
          <a:p>
            <a:r>
              <a:rPr lang="en-US" dirty="0" smtClean="0"/>
              <a:t>Firm </a:t>
            </a:r>
            <a:r>
              <a:rPr lang="en-US" dirty="0"/>
              <a:t>specific stress </a:t>
            </a:r>
            <a:r>
              <a:rPr lang="en-US" dirty="0" smtClean="0"/>
              <a:t>scenarios:</a:t>
            </a:r>
          </a:p>
          <a:p>
            <a:pPr lvl="1"/>
            <a:r>
              <a:rPr lang="en-US" dirty="0" smtClean="0"/>
              <a:t>significant </a:t>
            </a:r>
            <a:r>
              <a:rPr lang="en-US" dirty="0"/>
              <a:t>decline in the bank’s profitability, </a:t>
            </a:r>
            <a:endParaRPr lang="en-US" dirty="0" smtClean="0"/>
          </a:p>
          <a:p>
            <a:pPr lvl="1"/>
            <a:r>
              <a:rPr lang="en-US" dirty="0" smtClean="0"/>
              <a:t>potential </a:t>
            </a:r>
            <a:r>
              <a:rPr lang="en-US" dirty="0"/>
              <a:t>ratings downgrade </a:t>
            </a:r>
            <a:endParaRPr lang="en-US" dirty="0" smtClean="0"/>
          </a:p>
          <a:p>
            <a:pPr lvl="1"/>
            <a:r>
              <a:rPr lang="en-US" dirty="0" smtClean="0"/>
              <a:t>a </a:t>
            </a:r>
            <a:r>
              <a:rPr lang="en-US" dirty="0"/>
              <a:t>reputational risk event.</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NSFR Numerator: Available Amount of Stable Funding (ASF)</a:t>
            </a:r>
            <a:endParaRPr lang="en-US" dirty="0"/>
          </a:p>
        </p:txBody>
      </p:sp>
      <p:sp>
        <p:nvSpPr>
          <p:cNvPr id="3" name="Content Placeholder 2"/>
          <p:cNvSpPr>
            <a:spLocks noGrp="1"/>
          </p:cNvSpPr>
          <p:nvPr>
            <p:ph idx="1"/>
          </p:nvPr>
        </p:nvSpPr>
        <p:spPr/>
        <p:txBody>
          <a:bodyPr/>
          <a:lstStyle/>
          <a:p>
            <a:r>
              <a:rPr lang="en-US" dirty="0" smtClean="0"/>
              <a:t>Calculated </a:t>
            </a:r>
            <a:r>
              <a:rPr lang="en-US" dirty="0"/>
              <a:t>as </a:t>
            </a:r>
            <a:r>
              <a:rPr lang="en-US" dirty="0" smtClean="0"/>
              <a:t>weighted </a:t>
            </a:r>
            <a:r>
              <a:rPr lang="en-US" dirty="0"/>
              <a:t>sum of the carrying values of each ASF component where the weights are ASF factors assigned to each component category</a:t>
            </a:r>
            <a:r>
              <a:rPr lang="en-US" dirty="0" smtClean="0"/>
              <a:t>.</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NSFR Numerator (cont’d)</a:t>
            </a:r>
            <a:endParaRPr lang="en-US"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1066800" y="1295400"/>
            <a:ext cx="6951014"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NSFR Denominator: Required Amount of Stable Funding (RSF)</a:t>
            </a:r>
            <a:endParaRPr lang="en-US" dirty="0"/>
          </a:p>
        </p:txBody>
      </p:sp>
      <p:sp>
        <p:nvSpPr>
          <p:cNvPr id="3" name="Content Placeholder 2"/>
          <p:cNvSpPr>
            <a:spLocks noGrp="1"/>
          </p:cNvSpPr>
          <p:nvPr>
            <p:ph idx="1"/>
          </p:nvPr>
        </p:nvSpPr>
        <p:spPr/>
        <p:txBody>
          <a:bodyPr>
            <a:normAutofit fontScale="92500"/>
          </a:bodyPr>
          <a:lstStyle/>
          <a:p>
            <a:r>
              <a:rPr lang="en-US" dirty="0" smtClean="0"/>
              <a:t>Calculated </a:t>
            </a:r>
            <a:r>
              <a:rPr lang="en-US" dirty="0"/>
              <a:t>as </a:t>
            </a:r>
            <a:r>
              <a:rPr lang="en-US" dirty="0" smtClean="0"/>
              <a:t>weighted </a:t>
            </a:r>
            <a:r>
              <a:rPr lang="en-US" dirty="0"/>
              <a:t>sum of the value of assets held and funded by the entity including off-balance sheet exposures where the weights are RSF factors assigned to each RSF asset category. </a:t>
            </a:r>
            <a:endParaRPr lang="en-US" dirty="0" smtClean="0"/>
          </a:p>
          <a:p>
            <a:pPr lvl="1"/>
            <a:r>
              <a:rPr lang="en-US" dirty="0" smtClean="0"/>
              <a:t>weights </a:t>
            </a:r>
            <a:r>
              <a:rPr lang="en-US" dirty="0"/>
              <a:t>represent </a:t>
            </a:r>
            <a:r>
              <a:rPr lang="en-US" dirty="0" smtClean="0"/>
              <a:t>portion </a:t>
            </a:r>
            <a:r>
              <a:rPr lang="en-US" dirty="0"/>
              <a:t>of </a:t>
            </a:r>
            <a:r>
              <a:rPr lang="en-US" dirty="0" smtClean="0"/>
              <a:t>asset </a:t>
            </a:r>
            <a:r>
              <a:rPr lang="en-US" dirty="0"/>
              <a:t>that </a:t>
            </a:r>
            <a:r>
              <a:rPr lang="en-US" dirty="0" smtClean="0"/>
              <a:t>cannot </a:t>
            </a:r>
            <a:r>
              <a:rPr lang="en-US" dirty="0"/>
              <a:t>be </a:t>
            </a:r>
            <a:r>
              <a:rPr lang="en-US" dirty="0" smtClean="0"/>
              <a:t>monetized </a:t>
            </a:r>
            <a:r>
              <a:rPr lang="en-US" dirty="0"/>
              <a:t>either by </a:t>
            </a:r>
            <a:r>
              <a:rPr lang="en-US" dirty="0" smtClean="0"/>
              <a:t>sale </a:t>
            </a:r>
            <a:r>
              <a:rPr lang="en-US" dirty="0"/>
              <a:t>or </a:t>
            </a:r>
            <a:r>
              <a:rPr lang="en-US" dirty="0" smtClean="0"/>
              <a:t>use </a:t>
            </a:r>
            <a:r>
              <a:rPr lang="en-US" dirty="0"/>
              <a:t>as collateral in an extended firm-specific liquidity stress scenario- assets </a:t>
            </a:r>
            <a:endParaRPr lang="en-US" dirty="0" smtClean="0"/>
          </a:p>
          <a:p>
            <a:pPr lvl="1"/>
            <a:r>
              <a:rPr lang="en-US" dirty="0" smtClean="0"/>
              <a:t>More </a:t>
            </a:r>
            <a:r>
              <a:rPr lang="en-US" dirty="0"/>
              <a:t>liquid assets will be assigned </a:t>
            </a:r>
            <a:r>
              <a:rPr lang="en-US" dirty="0" smtClean="0"/>
              <a:t>lower </a:t>
            </a:r>
            <a:r>
              <a:rPr lang="en-US" dirty="0"/>
              <a:t>RSF </a:t>
            </a:r>
            <a:r>
              <a:rPr lang="en-US" dirty="0" smtClean="0"/>
              <a:t>factors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NSFR Denominator (cont’d)</a:t>
            </a:r>
            <a:endParaRPr lang="en-US"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1582249" y="1219200"/>
            <a:ext cx="5847388"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NSFR Denominator (cont’d)</a:t>
            </a:r>
            <a:endParaRPr lang="en-US" dirty="0"/>
          </a:p>
        </p:txBody>
      </p:sp>
      <p:pic>
        <p:nvPicPr>
          <p:cNvPr id="11266" name="Picture 2"/>
          <p:cNvPicPr>
            <a:picLocks noGrp="1" noChangeAspect="1" noChangeArrowheads="1"/>
          </p:cNvPicPr>
          <p:nvPr>
            <p:ph idx="1"/>
          </p:nvPr>
        </p:nvPicPr>
        <p:blipFill>
          <a:blip r:embed="rId2" cstate="print"/>
          <a:srcRect/>
          <a:stretch>
            <a:fillRect/>
          </a:stretch>
        </p:blipFill>
        <p:spPr bwMode="auto">
          <a:xfrm>
            <a:off x="1676400" y="914400"/>
            <a:ext cx="5908742" cy="575295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NSFR Denominator (cont’d)</a:t>
            </a:r>
            <a:endParaRPr lang="en-US" dirty="0"/>
          </a:p>
        </p:txBody>
      </p:sp>
      <p:pic>
        <p:nvPicPr>
          <p:cNvPr id="12290" name="Picture 2"/>
          <p:cNvPicPr>
            <a:picLocks noGrp="1" noChangeAspect="1" noChangeArrowheads="1"/>
          </p:cNvPicPr>
          <p:nvPr>
            <p:ph idx="1"/>
          </p:nvPr>
        </p:nvPicPr>
        <p:blipFill>
          <a:blip r:embed="rId2" cstate="print"/>
          <a:srcRect/>
          <a:stretch>
            <a:fillRect/>
          </a:stretch>
        </p:blipFill>
        <p:spPr bwMode="auto">
          <a:xfrm>
            <a:off x="990600" y="1219200"/>
            <a:ext cx="763774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Crisis</a:t>
            </a:r>
            <a:endParaRPr lang="en-US" dirty="0"/>
          </a:p>
        </p:txBody>
      </p:sp>
      <p:graphicFrame>
        <p:nvGraphicFramePr>
          <p:cNvPr id="4" name="Content Placeholder 3"/>
          <p:cNvGraphicFramePr>
            <a:graphicFrameLocks noGrp="1"/>
          </p:cNvGraphicFramePr>
          <p:nvPr>
            <p:ph idx="1"/>
          </p:nvPr>
        </p:nvGraphicFramePr>
        <p:xfrm>
          <a:off x="0" y="2514599"/>
          <a:ext cx="9144000" cy="1905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53AAE77-0AE7-474B-9AD2-DBA9C848A9BE}"/>
                                            </p:graphicEl>
                                          </p:spTgt>
                                        </p:tgtEl>
                                        <p:attrNameLst>
                                          <p:attrName>style.visibility</p:attrName>
                                        </p:attrNameLst>
                                      </p:cBhvr>
                                      <p:to>
                                        <p:strVal val="visible"/>
                                      </p:to>
                                    </p:set>
                                    <p:animEffect transition="in" filter="fade">
                                      <p:cBhvr>
                                        <p:cTn id="7" dur="2000"/>
                                        <p:tgtEl>
                                          <p:spTgt spid="4">
                                            <p:graphicEl>
                                              <a:dgm id="{753AAE77-0AE7-474B-9AD2-DBA9C848A9B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D6D14CD-8053-4AF8-B636-DBE0332E0666}"/>
                                            </p:graphicEl>
                                          </p:spTgt>
                                        </p:tgtEl>
                                        <p:attrNameLst>
                                          <p:attrName>style.visibility</p:attrName>
                                        </p:attrNameLst>
                                      </p:cBhvr>
                                      <p:to>
                                        <p:strVal val="visible"/>
                                      </p:to>
                                    </p:set>
                                    <p:animEffect transition="in" filter="fade">
                                      <p:cBhvr>
                                        <p:cTn id="12" dur="2000"/>
                                        <p:tgtEl>
                                          <p:spTgt spid="4">
                                            <p:graphicEl>
                                              <a:dgm id="{6D6D14CD-8053-4AF8-B636-DBE0332E066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D6A3AF5-C4ED-4A94-BDEF-7A1519AF0375}"/>
                                            </p:graphicEl>
                                          </p:spTgt>
                                        </p:tgtEl>
                                        <p:attrNameLst>
                                          <p:attrName>style.visibility</p:attrName>
                                        </p:attrNameLst>
                                      </p:cBhvr>
                                      <p:to>
                                        <p:strVal val="visible"/>
                                      </p:to>
                                    </p:set>
                                    <p:animEffect transition="in" filter="fade">
                                      <p:cBhvr>
                                        <p:cTn id="17" dur="2000"/>
                                        <p:tgtEl>
                                          <p:spTgt spid="4">
                                            <p:graphicEl>
                                              <a:dgm id="{2D6A3AF5-C4ED-4A94-BDEF-7A1519AF037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20392502-9245-40A4-9D0D-AA344392AFD9}"/>
                                            </p:graphicEl>
                                          </p:spTgt>
                                        </p:tgtEl>
                                        <p:attrNameLst>
                                          <p:attrName>style.visibility</p:attrName>
                                        </p:attrNameLst>
                                      </p:cBhvr>
                                      <p:to>
                                        <p:strVal val="visible"/>
                                      </p:to>
                                    </p:set>
                                    <p:animEffect transition="in" filter="fade">
                                      <p:cBhvr>
                                        <p:cTn id="22" dur="2000"/>
                                        <p:tgtEl>
                                          <p:spTgt spid="4">
                                            <p:graphicEl>
                                              <a:dgm id="{20392502-9245-40A4-9D0D-AA344392AFD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2891D2D2-20B4-448D-95E5-E2DF2FDBC56D}"/>
                                            </p:graphicEl>
                                          </p:spTgt>
                                        </p:tgtEl>
                                        <p:attrNameLst>
                                          <p:attrName>style.visibility</p:attrName>
                                        </p:attrNameLst>
                                      </p:cBhvr>
                                      <p:to>
                                        <p:strVal val="visible"/>
                                      </p:to>
                                    </p:set>
                                    <p:animEffect transition="in" filter="fade">
                                      <p:cBhvr>
                                        <p:cTn id="27" dur="2000"/>
                                        <p:tgtEl>
                                          <p:spTgt spid="4">
                                            <p:graphicEl>
                                              <a:dgm id="{2891D2D2-20B4-448D-95E5-E2DF2FDBC56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Liquidity Standards- Observation Period</a:t>
            </a:r>
            <a:endParaRPr lang="en-US" dirty="0"/>
          </a:p>
        </p:txBody>
      </p:sp>
      <p:sp>
        <p:nvSpPr>
          <p:cNvPr id="3" name="Content Placeholder 2"/>
          <p:cNvSpPr>
            <a:spLocks noGrp="1"/>
          </p:cNvSpPr>
          <p:nvPr>
            <p:ph idx="1"/>
          </p:nvPr>
        </p:nvSpPr>
        <p:spPr/>
        <p:txBody>
          <a:bodyPr/>
          <a:lstStyle/>
          <a:p>
            <a:r>
              <a:rPr lang="en-US" dirty="0"/>
              <a:t>Both ratios will be subject to an observation period prior to their implementation deadlines during which time their calibration and designs will be monitored and assessed to ensure that there are no unintended consequences to the banking sector and financial system because of their introduction.</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Tools</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dirty="0"/>
              <a:t>5 metrics </a:t>
            </a:r>
            <a:r>
              <a:rPr lang="en-US" dirty="0" smtClean="0"/>
              <a:t>to </a:t>
            </a:r>
            <a:r>
              <a:rPr lang="en-US" dirty="0"/>
              <a:t>monitor </a:t>
            </a:r>
            <a:r>
              <a:rPr lang="en-US" dirty="0" smtClean="0"/>
              <a:t>bank’s </a:t>
            </a:r>
            <a:r>
              <a:rPr lang="en-US" dirty="0"/>
              <a:t>liquidity position on a consistent basis. </a:t>
            </a:r>
            <a:endParaRPr lang="en-US" dirty="0" smtClean="0"/>
          </a:p>
          <a:p>
            <a:r>
              <a:rPr lang="en-US" dirty="0" smtClean="0"/>
              <a:t>National </a:t>
            </a:r>
            <a:r>
              <a:rPr lang="en-US" dirty="0"/>
              <a:t>supervisory authorities </a:t>
            </a:r>
            <a:r>
              <a:rPr lang="en-US" dirty="0" smtClean="0"/>
              <a:t>can suggest </a:t>
            </a:r>
            <a:r>
              <a:rPr lang="en-US" dirty="0"/>
              <a:t>additional measures </a:t>
            </a:r>
            <a:r>
              <a:rPr lang="en-US" dirty="0" smtClean="0"/>
              <a:t>to </a:t>
            </a:r>
            <a:r>
              <a:rPr lang="en-US" dirty="0"/>
              <a:t>monitor liquidity as well as act as early warning </a:t>
            </a:r>
            <a:r>
              <a:rPr lang="en-US" dirty="0" smtClean="0"/>
              <a:t>indicators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Tools (cont’d)</a:t>
            </a:r>
            <a:endParaRPr lang="en-US" dirty="0"/>
          </a:p>
        </p:txBody>
      </p:sp>
      <p:sp>
        <p:nvSpPr>
          <p:cNvPr id="3" name="Content Placeholder 2"/>
          <p:cNvSpPr>
            <a:spLocks noGrp="1"/>
          </p:cNvSpPr>
          <p:nvPr>
            <p:ph idx="1"/>
          </p:nvPr>
        </p:nvSpPr>
        <p:spPr/>
        <p:txBody>
          <a:bodyPr>
            <a:normAutofit/>
          </a:bodyPr>
          <a:lstStyle/>
          <a:p>
            <a:pPr>
              <a:buNone/>
            </a:pPr>
            <a:r>
              <a:rPr lang="en-US" b="1" dirty="0" smtClean="0"/>
              <a:t>Contractual maturity mismatch</a:t>
            </a:r>
            <a:endParaRPr lang="en-US" dirty="0" smtClean="0"/>
          </a:p>
          <a:p>
            <a:r>
              <a:rPr lang="en-CA" dirty="0" smtClean="0"/>
              <a:t>This identifies the gaps between the contractual inflows and outflows for defined time bands.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Tools (cont’d)</a:t>
            </a:r>
            <a:endParaRPr lang="en-US" dirty="0"/>
          </a:p>
        </p:txBody>
      </p:sp>
      <p:sp>
        <p:nvSpPr>
          <p:cNvPr id="3" name="Content Placeholder 2"/>
          <p:cNvSpPr>
            <a:spLocks noGrp="1"/>
          </p:cNvSpPr>
          <p:nvPr>
            <p:ph idx="1"/>
          </p:nvPr>
        </p:nvSpPr>
        <p:spPr>
          <a:xfrm>
            <a:off x="457200" y="1295400"/>
            <a:ext cx="8229600" cy="5257800"/>
          </a:xfrm>
        </p:spPr>
        <p:txBody>
          <a:bodyPr>
            <a:normAutofit fontScale="92500"/>
          </a:bodyPr>
          <a:lstStyle/>
          <a:p>
            <a:pPr>
              <a:buNone/>
            </a:pPr>
            <a:r>
              <a:rPr lang="en-US" b="1" dirty="0" smtClean="0"/>
              <a:t>Concentration of funding</a:t>
            </a:r>
            <a:endParaRPr lang="en-US" dirty="0" smtClean="0"/>
          </a:p>
          <a:p>
            <a:r>
              <a:rPr lang="en-CA" dirty="0" smtClean="0"/>
              <a:t>Identifies wholesale funding sources of such significance that withdrawal could trigger liquidity problems. </a:t>
            </a:r>
          </a:p>
          <a:p>
            <a:r>
              <a:rPr lang="en-CA" dirty="0" smtClean="0"/>
              <a:t>Encourages diversification of funding sources</a:t>
            </a:r>
            <a:endParaRPr lang="en-US" dirty="0" smtClean="0"/>
          </a:p>
          <a:p>
            <a:r>
              <a:rPr lang="en-US" dirty="0" smtClean="0"/>
              <a:t>Significant </a:t>
            </a:r>
            <a:r>
              <a:rPr lang="en-US" dirty="0"/>
              <a:t>funding sources, by counterparty or </a:t>
            </a:r>
            <a:r>
              <a:rPr lang="en-US" dirty="0" smtClean="0"/>
              <a:t>product have value &gt; 1</a:t>
            </a:r>
            <a:r>
              <a:rPr lang="en-US" dirty="0"/>
              <a:t>% of </a:t>
            </a:r>
            <a:r>
              <a:rPr lang="en-US" dirty="0" smtClean="0"/>
              <a:t>Bank’s </a:t>
            </a:r>
            <a:r>
              <a:rPr lang="en-US" dirty="0"/>
              <a:t>total balance sheet, </a:t>
            </a:r>
            <a:endParaRPr lang="en-US" dirty="0" smtClean="0"/>
          </a:p>
          <a:p>
            <a:r>
              <a:rPr lang="en-US" dirty="0" smtClean="0"/>
              <a:t>Significant funding sources by </a:t>
            </a:r>
            <a:r>
              <a:rPr lang="en-US" dirty="0"/>
              <a:t>currency, </a:t>
            </a:r>
            <a:r>
              <a:rPr lang="en-US" dirty="0" smtClean="0"/>
              <a:t>aggregate liabilities &gt; </a:t>
            </a:r>
            <a:r>
              <a:rPr lang="en-US" dirty="0"/>
              <a:t>5% of the bank’s total liabilities. </a:t>
            </a:r>
            <a:endParaRPr lang="en-US" dirty="0" smtClean="0"/>
          </a:p>
          <a:p>
            <a:pPr>
              <a:buNone/>
            </a:pPr>
            <a:endParaRPr lang="en-US" b="1"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Tools (cont’d)</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Concentration of funding (cont’d)</a:t>
            </a:r>
          </a:p>
          <a:p>
            <a:pPr>
              <a:buNone/>
            </a:pPr>
            <a:r>
              <a:rPr lang="en-US" dirty="0" smtClean="0"/>
              <a:t>Specific metrics are calculated as follows:</a:t>
            </a:r>
          </a:p>
          <a:p>
            <a:r>
              <a:rPr lang="en-US" u="sng" dirty="0" smtClean="0"/>
              <a:t>By counterparty: </a:t>
            </a:r>
            <a:r>
              <a:rPr lang="en-US" dirty="0" smtClean="0"/>
              <a:t>Funding Liabilities sourced from each significant counterparty/Balance Sheet Total</a:t>
            </a:r>
          </a:p>
          <a:p>
            <a:r>
              <a:rPr lang="en-US" u="sng" dirty="0" smtClean="0"/>
              <a:t>By product: </a:t>
            </a:r>
            <a:r>
              <a:rPr lang="en-US" dirty="0" smtClean="0"/>
              <a:t>Funding Liabilities sourced from each significant product/Balance Sheet Total</a:t>
            </a:r>
          </a:p>
          <a:p>
            <a:r>
              <a:rPr lang="en-US" u="sng" dirty="0" smtClean="0"/>
              <a:t>By currency: </a:t>
            </a:r>
            <a:r>
              <a:rPr lang="en-US" dirty="0" smtClean="0"/>
              <a:t>Asset and Liabilities amounts by significant currency</a:t>
            </a:r>
          </a:p>
          <a:p>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Tools (cont’d)</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buNone/>
            </a:pPr>
            <a:r>
              <a:rPr lang="en-US" b="1" dirty="0"/>
              <a:t>Available unencumbered assets</a:t>
            </a:r>
            <a:endParaRPr lang="en-US" dirty="0"/>
          </a:p>
          <a:p>
            <a:r>
              <a:rPr lang="en-US" dirty="0"/>
              <a:t>This is a report of the amount, currency, type and location of, and estimated haircuts applicable to, available unencumbered assets which can be used as collateral in the secondary markets and/ or are central bank eligible.</a:t>
            </a:r>
          </a:p>
          <a:p>
            <a:pPr>
              <a:buNone/>
            </a:pPr>
            <a:endParaRPr lang="en-US" b="1" dirty="0" smtClean="0"/>
          </a:p>
          <a:p>
            <a:pPr>
              <a:buNone/>
            </a:pPr>
            <a:r>
              <a:rPr lang="en-US" b="1" dirty="0" smtClean="0"/>
              <a:t>LCR </a:t>
            </a:r>
            <a:r>
              <a:rPr lang="en-US" b="1" dirty="0"/>
              <a:t>by significant currency</a:t>
            </a:r>
            <a:endParaRPr lang="en-US" dirty="0"/>
          </a:p>
          <a:p>
            <a:r>
              <a:rPr lang="en-US" dirty="0"/>
              <a:t>This metric allows banks and supervisors to track potential currency mismatches under a stress scenario. </a:t>
            </a:r>
          </a:p>
          <a:p>
            <a:pPr lvl="1"/>
            <a:r>
              <a:rPr lang="en-US" dirty="0" smtClean="0"/>
              <a:t>Value </a:t>
            </a:r>
            <a:r>
              <a:rPr lang="en-US" dirty="0"/>
              <a:t>of stock of high-quality liquid assets in each significant currency/Total net cash outflow over the next 30-day period in each significant </a:t>
            </a:r>
            <a:r>
              <a:rPr lang="en-US" dirty="0" smtClean="0"/>
              <a:t>currency</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Tools (cont’d)</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pPr>
              <a:buNone/>
            </a:pPr>
            <a:r>
              <a:rPr lang="en-US" b="1" dirty="0" smtClean="0"/>
              <a:t>Market-related monitoring tools</a:t>
            </a:r>
            <a:endParaRPr lang="en-US" dirty="0" smtClean="0"/>
          </a:p>
          <a:p>
            <a:r>
              <a:rPr lang="en-US" dirty="0" smtClean="0"/>
              <a:t>Use of high frequency market data, having little or no time lag, to identify signs of potential liquidity stress. </a:t>
            </a:r>
          </a:p>
          <a:p>
            <a:r>
              <a:rPr lang="en-US" dirty="0" smtClean="0"/>
              <a:t>Monitored at the following levels:</a:t>
            </a:r>
          </a:p>
          <a:p>
            <a:pPr lvl="1"/>
            <a:r>
              <a:rPr lang="en-US" dirty="0" smtClean="0"/>
              <a:t>Market-wide (equity prices, debt, FX &amp; commodities markets, product indices)</a:t>
            </a:r>
          </a:p>
          <a:p>
            <a:pPr lvl="1"/>
            <a:r>
              <a:rPr lang="en-US" dirty="0" smtClean="0"/>
              <a:t>Financial sector (equity prices, debt markets, product indices)</a:t>
            </a:r>
          </a:p>
          <a:p>
            <a:pPr lvl="1"/>
            <a:r>
              <a:rPr lang="en-US" dirty="0" smtClean="0"/>
              <a:t>Bank-specific (equity prices, credit spreads, money-market trading prices, rollovers and prices by funding length, yield on bank-issued debt)</a:t>
            </a:r>
          </a:p>
          <a:p>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and Scope</a:t>
            </a:r>
            <a:endParaRPr lang="en-US" dirty="0"/>
          </a:p>
        </p:txBody>
      </p:sp>
      <p:sp>
        <p:nvSpPr>
          <p:cNvPr id="3" name="Content Placeholder 2"/>
          <p:cNvSpPr>
            <a:spLocks noGrp="1"/>
          </p:cNvSpPr>
          <p:nvPr>
            <p:ph idx="1"/>
          </p:nvPr>
        </p:nvSpPr>
        <p:spPr>
          <a:xfrm>
            <a:off x="457200" y="1371600"/>
            <a:ext cx="8229600" cy="5181600"/>
          </a:xfrm>
        </p:spPr>
        <p:txBody>
          <a:bodyPr>
            <a:normAutofit lnSpcReduction="10000"/>
          </a:bodyPr>
          <a:lstStyle/>
          <a:p>
            <a:pPr marL="358775" lvl="1" indent="1588">
              <a:buNone/>
            </a:pPr>
            <a:r>
              <a:rPr lang="en-CA" sz="2200" b="1" dirty="0" smtClean="0"/>
              <a:t>Frequency of Calculation and Reporting</a:t>
            </a:r>
            <a:r>
              <a:rPr lang="en-CA" sz="2200" dirty="0" smtClean="0"/>
              <a:t/>
            </a:r>
            <a:br>
              <a:rPr lang="en-CA" sz="2200" dirty="0" smtClean="0"/>
            </a:br>
            <a:r>
              <a:rPr lang="en-CA" sz="2200" dirty="0" smtClean="0"/>
              <a:t>Metrics should be used on an ongoing basis to help monitor and control liquidity risk. Banks are expected to meet the requirements of the standards continuously, report the metrics at least monthly within a two-week time lag.</a:t>
            </a:r>
          </a:p>
          <a:p>
            <a:pPr marL="358775" lvl="1" indent="1588">
              <a:buNone/>
            </a:pPr>
            <a:endParaRPr lang="en-CA" sz="1200" b="1" dirty="0"/>
          </a:p>
          <a:p>
            <a:pPr marL="358775" lvl="1" indent="1588">
              <a:buNone/>
            </a:pPr>
            <a:r>
              <a:rPr lang="en-CA" sz="2200" b="1" dirty="0" smtClean="0"/>
              <a:t>Scope of Application</a:t>
            </a:r>
            <a:r>
              <a:rPr lang="en-CA" sz="2200" dirty="0" smtClean="0"/>
              <a:t/>
            </a:r>
            <a:br>
              <a:rPr lang="en-CA" sz="2200" dirty="0" smtClean="0"/>
            </a:br>
            <a:r>
              <a:rPr lang="en-CA" sz="2200" dirty="0" smtClean="0"/>
              <a:t>For all internationally active banks on a consolidated basis.</a:t>
            </a:r>
          </a:p>
          <a:p>
            <a:pPr lvl="1"/>
            <a:r>
              <a:rPr lang="en-US" sz="2100" dirty="0" smtClean="0"/>
              <a:t>may be used for other banks to ensure greater consistency and a level playing field between domestic and cross-border banks.</a:t>
            </a:r>
            <a:r>
              <a:rPr lang="en-US" dirty="0" smtClean="0"/>
              <a:t> </a:t>
            </a:r>
            <a:endParaRPr lang="en-CA" sz="2200" b="1" dirty="0" smtClean="0"/>
          </a:p>
          <a:p>
            <a:pPr marL="819150" lvl="1" indent="-457200">
              <a:buNone/>
            </a:pPr>
            <a:endParaRPr lang="en-CA" sz="2200" b="1" dirty="0" smtClean="0"/>
          </a:p>
          <a:p>
            <a:pPr marL="819150" lvl="1" indent="-457200">
              <a:buNone/>
            </a:pPr>
            <a:r>
              <a:rPr lang="en-CA" sz="2200" b="1" dirty="0" smtClean="0"/>
              <a:t>Currencies</a:t>
            </a:r>
            <a:endParaRPr lang="en-CA" sz="2200" b="1" dirty="0"/>
          </a:p>
          <a:p>
            <a:pPr marL="358775" lvl="1" indent="1588">
              <a:buNone/>
            </a:pPr>
            <a:r>
              <a:rPr lang="en-CA" sz="2200" dirty="0"/>
              <a:t>While the standards are expected to be met on a consolidated basis and reported in a common currency, supervisors and banks should also be aware of the liquidity needs in each significant currency.</a:t>
            </a:r>
          </a:p>
          <a:p>
            <a:pPr marL="819150" lvl="1" indent="-457200">
              <a:buFontTx/>
              <a:buAutoNum type="arabicPeriod"/>
            </a:pPr>
            <a:endParaRPr lang="en-CA" sz="2200" dirty="0" smtClean="0"/>
          </a:p>
          <a:p>
            <a:pPr marL="819150" lvl="1" indent="-457200">
              <a:buFontTx/>
              <a:buAutoNum type="arabicPeriod" startAt="4"/>
            </a:pPr>
            <a:endParaRPr lang="en-CA" sz="2200"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Impact and implications</a:t>
            </a:r>
          </a:p>
          <a:p>
            <a:pPr lvl="1"/>
            <a:r>
              <a:rPr lang="en-US" dirty="0" smtClean="0"/>
              <a:t>Liquidity</a:t>
            </a:r>
          </a:p>
          <a:p>
            <a:pPr lvl="1"/>
            <a:r>
              <a:rPr lang="en-US" dirty="0" smtClean="0"/>
              <a:t>Profitability</a:t>
            </a:r>
          </a:p>
          <a:p>
            <a:pPr lvl="1"/>
            <a:r>
              <a:rPr lang="en-US" dirty="0" smtClean="0"/>
              <a:t>Stress </a:t>
            </a:r>
            <a:r>
              <a:rPr lang="en-US" dirty="0" smtClean="0"/>
              <a:t>Testing</a:t>
            </a:r>
          </a:p>
          <a:p>
            <a:pPr lvl="1"/>
            <a:r>
              <a:rPr lang="en-US" dirty="0" smtClean="0"/>
              <a:t>Core Lending</a:t>
            </a:r>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4294967295"/>
          </p:nvPr>
        </p:nvSpPr>
        <p:spPr>
          <a:xfrm>
            <a:off x="6553200" y="6248400"/>
            <a:ext cx="1905000" cy="457200"/>
          </a:xfrm>
          <a:prstGeom prst="rect">
            <a:avLst/>
          </a:prstGeom>
          <a:noFill/>
        </p:spPr>
        <p:txBody>
          <a:bodyPr/>
          <a:lstStyle/>
          <a:p>
            <a:fld id="{94864ABB-31D8-4BEA-8E9B-B9B17FC14985}" type="slidenum">
              <a:rPr lang="en-US" smtClean="0"/>
              <a:pPr/>
              <a:t>49</a:t>
            </a:fld>
            <a:endParaRPr lang="en-US" sz="1400" smtClean="0">
              <a:solidFill>
                <a:schemeClr val="tx1"/>
              </a:solidFill>
              <a:latin typeface="Times New Roman" pitchFamily="18" charset="0"/>
            </a:endParaRPr>
          </a:p>
        </p:txBody>
      </p:sp>
      <p:sp>
        <p:nvSpPr>
          <p:cNvPr id="16388" name="Rectangle 2"/>
          <p:cNvSpPr>
            <a:spLocks noGrp="1" noChangeArrowheads="1"/>
          </p:cNvSpPr>
          <p:nvPr>
            <p:ph type="title"/>
          </p:nvPr>
        </p:nvSpPr>
        <p:spPr>
          <a:xfrm>
            <a:off x="1142976" y="4071942"/>
            <a:ext cx="7072362" cy="914400"/>
          </a:xfrm>
        </p:spPr>
        <p:txBody>
          <a:bodyPr>
            <a:normAutofit fontScale="90000"/>
          </a:bodyPr>
          <a:lstStyle/>
          <a:p>
            <a:r>
              <a:rPr lang="en-US" dirty="0" smtClean="0"/>
              <a:t>Jawwad Farid</a:t>
            </a:r>
            <a:br>
              <a:rPr lang="en-US" dirty="0" smtClean="0"/>
            </a:br>
            <a:r>
              <a:rPr lang="en-US" dirty="0" smtClean="0"/>
              <a:t/>
            </a:r>
            <a:br>
              <a:rPr lang="en-US" dirty="0" smtClean="0"/>
            </a:br>
            <a:r>
              <a:rPr lang="en-US" sz="3200" b="1" dirty="0" smtClean="0">
                <a:solidFill>
                  <a:srgbClr val="FFC000"/>
                </a:solidFill>
                <a:hlinkClick r:id="rId3"/>
              </a:rPr>
              <a:t>jawwad@alchemya.com</a:t>
            </a:r>
            <a:r>
              <a:rPr lang="en-US" sz="3200" b="1" dirty="0" smtClean="0">
                <a:solidFill>
                  <a:srgbClr val="FFC000"/>
                </a:solidFill>
              </a:rPr>
              <a:t/>
            </a:r>
            <a:br>
              <a:rPr lang="en-US" sz="3200" b="1" dirty="0" smtClean="0">
                <a:solidFill>
                  <a:srgbClr val="FFC000"/>
                </a:solidFill>
              </a:rPr>
            </a:br>
            <a:r>
              <a:rPr lang="en-US" sz="3200" b="1" dirty="0" smtClean="0">
                <a:solidFill>
                  <a:srgbClr val="FFC000"/>
                </a:solidFill>
              </a:rPr>
              <a:t/>
            </a:r>
            <a:br>
              <a:rPr lang="en-US" sz="3200" b="1" dirty="0" smtClean="0">
                <a:solidFill>
                  <a:srgbClr val="FFC000"/>
                </a:solidFill>
              </a:rPr>
            </a:br>
            <a:r>
              <a:rPr lang="en-US" sz="3200" b="1" dirty="0" smtClean="0">
                <a:solidFill>
                  <a:srgbClr val="FFC000"/>
                </a:solidFill>
                <a:hlinkClick r:id="rId4"/>
              </a:rPr>
              <a:t>www.alchemya.com</a:t>
            </a:r>
            <a:r>
              <a:rPr lang="en-US" sz="3200" b="1" dirty="0" smtClean="0">
                <a:solidFill>
                  <a:srgbClr val="FFC000"/>
                </a:solidFill>
              </a:rPr>
              <a:t/>
            </a:r>
            <a:br>
              <a:rPr lang="en-US" sz="3200" b="1" dirty="0" smtClean="0">
                <a:solidFill>
                  <a:srgbClr val="FFC000"/>
                </a:solidFill>
              </a:rPr>
            </a:br>
            <a:r>
              <a:rPr lang="en-US" sz="3600" b="1" dirty="0" smtClean="0">
                <a:solidFill>
                  <a:srgbClr val="FFC000"/>
                </a:solidFill>
              </a:rPr>
              <a:t/>
            </a:r>
            <a:br>
              <a:rPr lang="en-US" sz="3600" b="1" dirty="0" smtClean="0">
                <a:solidFill>
                  <a:srgbClr val="FFC000"/>
                </a:solidFill>
              </a:rPr>
            </a:br>
            <a:r>
              <a:rPr lang="en-US" sz="3200" b="1" dirty="0" smtClean="0">
                <a:solidFill>
                  <a:srgbClr val="FFC000"/>
                </a:solidFill>
                <a:hlinkClick r:id="rId5"/>
              </a:rPr>
              <a:t>http://financetrainingcourse.com</a:t>
            </a:r>
            <a:r>
              <a:rPr lang="en-US" sz="3200" b="1" dirty="0" smtClean="0">
                <a:solidFill>
                  <a:srgbClr val="FFC000"/>
                </a:solidFill>
              </a:rPr>
              <a:t> </a:t>
            </a:r>
            <a:r>
              <a:rPr lang="en-US" sz="3600" b="1" dirty="0" smtClean="0">
                <a:solidFill>
                  <a:srgbClr val="FFC000"/>
                </a:solidFill>
              </a:rPr>
              <a:t/>
            </a:r>
            <a:br>
              <a:rPr lang="en-US" sz="3600" b="1" dirty="0" smtClean="0">
                <a:solidFill>
                  <a:srgbClr val="FFC000"/>
                </a:solidFill>
              </a:rPr>
            </a:br>
            <a:r>
              <a:rPr lang="en-US" sz="3600" b="1" dirty="0" smtClean="0">
                <a:solidFill>
                  <a:srgbClr val="FFC000"/>
                </a:solidFill>
              </a:rPr>
              <a:t/>
            </a:r>
            <a:br>
              <a:rPr lang="en-US" sz="3600" b="1" dirty="0" smtClean="0">
                <a:solidFill>
                  <a:srgbClr val="FFC000"/>
                </a:solidFill>
              </a:rPr>
            </a:br>
            <a:r>
              <a:rPr lang="en-US" sz="3600" dirty="0" smtClean="0"/>
              <a:t/>
            </a:r>
            <a:br>
              <a:rPr lang="en-US" sz="3600" dirty="0" smtClean="0"/>
            </a:br>
            <a:r>
              <a:rPr lang="en-US" sz="3600" dirty="0" smtClean="0"/>
              <a:t/>
            </a:r>
            <a:br>
              <a:rPr lang="en-US" sz="3600" dirty="0" smtClean="0"/>
            </a:br>
            <a:r>
              <a:rPr lang="en-US" dirty="0" smtClean="0"/>
              <a:t/>
            </a:r>
            <a:br>
              <a:rPr lang="en-US" dirty="0" smtClean="0"/>
            </a:br>
            <a:r>
              <a:rPr lang="en-US" dirty="0" smtClean="0"/>
              <a:t/>
            </a:r>
            <a:br>
              <a:rPr lang="en-US" dirty="0" smtClean="0"/>
            </a:br>
            <a:endParaRPr lang="en-US" dirty="0" smtClean="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Inst. </a:t>
            </a:r>
            <a:r>
              <a:rPr lang="en-US" dirty="0" smtClean="0"/>
              <a:t>Business Model</a:t>
            </a:r>
            <a:endParaRPr lang="en-US" dirty="0"/>
          </a:p>
        </p:txBody>
      </p:sp>
      <p:graphicFrame>
        <p:nvGraphicFramePr>
          <p:cNvPr id="4" name="Content Placeholder 3"/>
          <p:cNvGraphicFramePr>
            <a:graphicFrameLocks noGrp="1"/>
          </p:cNvGraphicFramePr>
          <p:nvPr>
            <p:ph idx="1"/>
          </p:nvPr>
        </p:nvGraphicFramePr>
        <p:xfrm>
          <a:off x="457200" y="1600200"/>
          <a:ext cx="5943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6553200" y="1600200"/>
          <a:ext cx="2209800" cy="441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F6901A8-0EB1-4707-86E0-D2C29E1BC992}"/>
                                            </p:graphicEl>
                                          </p:spTgt>
                                        </p:tgtEl>
                                        <p:attrNameLst>
                                          <p:attrName>style.visibility</p:attrName>
                                        </p:attrNameLst>
                                      </p:cBhvr>
                                      <p:to>
                                        <p:strVal val="visible"/>
                                      </p:to>
                                    </p:set>
                                    <p:animEffect transition="in" filter="fade">
                                      <p:cBhvr>
                                        <p:cTn id="7" dur="2000"/>
                                        <p:tgtEl>
                                          <p:spTgt spid="4">
                                            <p:graphicEl>
                                              <a:dgm id="{3F6901A8-0EB1-4707-86E0-D2C29E1BC99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3FC0250-64E5-40C0-A344-4367E38812F6}"/>
                                            </p:graphicEl>
                                          </p:spTgt>
                                        </p:tgtEl>
                                        <p:attrNameLst>
                                          <p:attrName>style.visibility</p:attrName>
                                        </p:attrNameLst>
                                      </p:cBhvr>
                                      <p:to>
                                        <p:strVal val="visible"/>
                                      </p:to>
                                    </p:set>
                                    <p:animEffect transition="in" filter="fade">
                                      <p:cBhvr>
                                        <p:cTn id="12" dur="2000"/>
                                        <p:tgtEl>
                                          <p:spTgt spid="4">
                                            <p:graphicEl>
                                              <a:dgm id="{C3FC0250-64E5-40C0-A344-4367E38812F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CAE41C2-3B98-4743-A7A3-08AFD428B9AB}"/>
                                            </p:graphicEl>
                                          </p:spTgt>
                                        </p:tgtEl>
                                        <p:attrNameLst>
                                          <p:attrName>style.visibility</p:attrName>
                                        </p:attrNameLst>
                                      </p:cBhvr>
                                      <p:to>
                                        <p:strVal val="visible"/>
                                      </p:to>
                                    </p:set>
                                    <p:animEffect transition="in" filter="fade">
                                      <p:cBhvr>
                                        <p:cTn id="17" dur="2000"/>
                                        <p:tgtEl>
                                          <p:spTgt spid="4">
                                            <p:graphicEl>
                                              <a:dgm id="{7CAE41C2-3B98-4743-A7A3-08AFD428B9A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55DBA525-633C-4ABC-B49B-59E555F3B572}"/>
                                            </p:graphicEl>
                                          </p:spTgt>
                                        </p:tgtEl>
                                        <p:attrNameLst>
                                          <p:attrName>style.visibility</p:attrName>
                                        </p:attrNameLst>
                                      </p:cBhvr>
                                      <p:to>
                                        <p:strVal val="visible"/>
                                      </p:to>
                                    </p:set>
                                    <p:animEffect transition="in" filter="fade">
                                      <p:cBhvr>
                                        <p:cTn id="22" dur="2000"/>
                                        <p:tgtEl>
                                          <p:spTgt spid="4">
                                            <p:graphicEl>
                                              <a:dgm id="{55DBA525-633C-4ABC-B49B-59E555F3B57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02B4C177-879C-427A-A117-24639171F248}"/>
                                            </p:graphicEl>
                                          </p:spTgt>
                                        </p:tgtEl>
                                        <p:attrNameLst>
                                          <p:attrName>style.visibility</p:attrName>
                                        </p:attrNameLst>
                                      </p:cBhvr>
                                      <p:to>
                                        <p:strVal val="visible"/>
                                      </p:to>
                                    </p:set>
                                    <p:animEffect transition="in" filter="fade">
                                      <p:cBhvr>
                                        <p:cTn id="27" dur="2000"/>
                                        <p:tgtEl>
                                          <p:spTgt spid="5">
                                            <p:graphicEl>
                                              <a:dgm id="{02B4C177-879C-427A-A117-24639171F24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76165954-F02B-4ED7-AE79-E7B5B68A985D}"/>
                                            </p:graphicEl>
                                          </p:spTgt>
                                        </p:tgtEl>
                                        <p:attrNameLst>
                                          <p:attrName>style.visibility</p:attrName>
                                        </p:attrNameLst>
                                      </p:cBhvr>
                                      <p:to>
                                        <p:strVal val="visible"/>
                                      </p:to>
                                    </p:set>
                                    <p:animEffect transition="in" filter="fade">
                                      <p:cBhvr>
                                        <p:cTn id="32" dur="2000"/>
                                        <p:tgtEl>
                                          <p:spTgt spid="5">
                                            <p:graphicEl>
                                              <a:dgm id="{76165954-F02B-4ED7-AE79-E7B5B68A985D}"/>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graphicEl>
                                              <a:dgm id="{5FB35678-A6AB-4802-99E0-3729FDCBC7EA}"/>
                                            </p:graphicEl>
                                          </p:spTgt>
                                        </p:tgtEl>
                                        <p:attrNameLst>
                                          <p:attrName>style.visibility</p:attrName>
                                        </p:attrNameLst>
                                      </p:cBhvr>
                                      <p:to>
                                        <p:strVal val="visible"/>
                                      </p:to>
                                    </p:set>
                                    <p:animEffect transition="in" filter="fade">
                                      <p:cBhvr>
                                        <p:cTn id="35" dur="2000"/>
                                        <p:tgtEl>
                                          <p:spTgt spid="5">
                                            <p:graphicEl>
                                              <a:dgm id="{5FB35678-A6AB-4802-99E0-3729FDCBC7EA}"/>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graphicEl>
                                              <a:dgm id="{36FDD175-9492-4DA4-A66E-D2479578E272}"/>
                                            </p:graphicEl>
                                          </p:spTgt>
                                        </p:tgtEl>
                                        <p:attrNameLst>
                                          <p:attrName>style.visibility</p:attrName>
                                        </p:attrNameLst>
                                      </p:cBhvr>
                                      <p:to>
                                        <p:strVal val="visible"/>
                                      </p:to>
                                    </p:set>
                                    <p:animEffect transition="in" filter="fade">
                                      <p:cBhvr>
                                        <p:cTn id="40" dur="2000"/>
                                        <p:tgtEl>
                                          <p:spTgt spid="5">
                                            <p:graphicEl>
                                              <a:dgm id="{36FDD175-9492-4DA4-A66E-D2479578E272}"/>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
                                            <p:graphicEl>
                                              <a:dgm id="{D775A941-F4B7-491F-9CCB-E4A1CD537ABE}"/>
                                            </p:graphicEl>
                                          </p:spTgt>
                                        </p:tgtEl>
                                        <p:attrNameLst>
                                          <p:attrName>style.visibility</p:attrName>
                                        </p:attrNameLst>
                                      </p:cBhvr>
                                      <p:to>
                                        <p:strVal val="visible"/>
                                      </p:to>
                                    </p:set>
                                    <p:animEffect transition="in" filter="fade">
                                      <p:cBhvr>
                                        <p:cTn id="43" dur="2000"/>
                                        <p:tgtEl>
                                          <p:spTgt spid="5">
                                            <p:graphicEl>
                                              <a:dgm id="{D775A941-F4B7-491F-9CCB-E4A1CD537ABE}"/>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
                                            <p:graphicEl>
                                              <a:dgm id="{CE00C5A8-0116-4F59-8727-32E145F25B5C}"/>
                                            </p:graphicEl>
                                          </p:spTgt>
                                        </p:tgtEl>
                                        <p:attrNameLst>
                                          <p:attrName>style.visibility</p:attrName>
                                        </p:attrNameLst>
                                      </p:cBhvr>
                                      <p:to>
                                        <p:strVal val="visible"/>
                                      </p:to>
                                    </p:set>
                                    <p:animEffect transition="in" filter="fade">
                                      <p:cBhvr>
                                        <p:cTn id="48" dur="2000"/>
                                        <p:tgtEl>
                                          <p:spTgt spid="5">
                                            <p:graphicEl>
                                              <a:dgm id="{CE00C5A8-0116-4F59-8727-32E145F25B5C}"/>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
                                            <p:graphicEl>
                                              <a:dgm id="{205E5F18-CC14-4047-9273-4A03F84656A7}"/>
                                            </p:graphicEl>
                                          </p:spTgt>
                                        </p:tgtEl>
                                        <p:attrNameLst>
                                          <p:attrName>style.visibility</p:attrName>
                                        </p:attrNameLst>
                                      </p:cBhvr>
                                      <p:to>
                                        <p:strVal val="visible"/>
                                      </p:to>
                                    </p:set>
                                    <p:animEffect transition="in" filter="fade">
                                      <p:cBhvr>
                                        <p:cTn id="51" dur="2000"/>
                                        <p:tgtEl>
                                          <p:spTgt spid="5">
                                            <p:graphicEl>
                                              <a:dgm id="{205E5F18-CC14-4047-9273-4A03F84656A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 Business Model</a:t>
            </a:r>
            <a:endParaRPr lang="en-US" dirty="0"/>
          </a:p>
        </p:txBody>
      </p:sp>
      <p:graphicFrame>
        <p:nvGraphicFramePr>
          <p:cNvPr id="4" name="Content Placeholder 3"/>
          <p:cNvGraphicFramePr>
            <a:graphicFrameLocks noGrp="1"/>
          </p:cNvGraphicFramePr>
          <p:nvPr>
            <p:ph idx="1"/>
          </p:nvPr>
        </p:nvGraphicFramePr>
        <p:xfrm>
          <a:off x="457200" y="1600200"/>
          <a:ext cx="5943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6553200" y="1600200"/>
          <a:ext cx="2209800" cy="441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Rectangle 5"/>
          <p:cNvSpPr/>
          <p:nvPr/>
        </p:nvSpPr>
        <p:spPr>
          <a:xfrm>
            <a:off x="2514600" y="2895600"/>
            <a:ext cx="1676400" cy="2646878"/>
          </a:xfrm>
          <a:prstGeom prst="rect">
            <a:avLst/>
          </a:prstGeom>
          <a:noFill/>
        </p:spPr>
        <p:txBody>
          <a:bodyPr wrap="square" lIns="91440" tIns="45720" rIns="91440" bIns="45720">
            <a:spAutoFit/>
          </a:bodyPr>
          <a:lstStyle/>
          <a:p>
            <a:pPr algn="ctr"/>
            <a:r>
              <a:rPr lang="en-US" sz="1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x</a:t>
            </a:r>
            <a:endParaRPr lang="en-US" sz="1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Liquidity Crisis</a:t>
            </a:r>
            <a:endParaRPr lang="en-US" dirty="0"/>
          </a:p>
        </p:txBody>
      </p:sp>
      <p:graphicFrame>
        <p:nvGraphicFramePr>
          <p:cNvPr id="4" name="Content Placeholder 3"/>
          <p:cNvGraphicFramePr>
            <a:graphicFrameLocks noGrp="1"/>
          </p:cNvGraphicFramePr>
          <p:nvPr>
            <p:ph idx="1"/>
          </p:nvPr>
        </p:nvGraphicFramePr>
        <p:xfrm>
          <a:off x="0" y="990600"/>
          <a:ext cx="91440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AA1BB8A-ADBE-47EC-9521-2563F86C3D5C}"/>
                                            </p:graphicEl>
                                          </p:spTgt>
                                        </p:tgtEl>
                                        <p:attrNameLst>
                                          <p:attrName>style.visibility</p:attrName>
                                        </p:attrNameLst>
                                      </p:cBhvr>
                                      <p:to>
                                        <p:strVal val="visible"/>
                                      </p:to>
                                    </p:set>
                                    <p:animEffect transition="in" filter="fade">
                                      <p:cBhvr>
                                        <p:cTn id="7" dur="2000"/>
                                        <p:tgtEl>
                                          <p:spTgt spid="4">
                                            <p:graphicEl>
                                              <a:dgm id="{3AA1BB8A-ADBE-47EC-9521-2563F86C3D5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EA036A50-62FF-490C-8EFD-A72641392939}"/>
                                            </p:graphicEl>
                                          </p:spTgt>
                                        </p:tgtEl>
                                        <p:attrNameLst>
                                          <p:attrName>style.visibility</p:attrName>
                                        </p:attrNameLst>
                                      </p:cBhvr>
                                      <p:to>
                                        <p:strVal val="visible"/>
                                      </p:to>
                                    </p:set>
                                    <p:animEffect transition="in" filter="fade">
                                      <p:cBhvr>
                                        <p:cTn id="12" dur="2000"/>
                                        <p:tgtEl>
                                          <p:spTgt spid="4">
                                            <p:graphicEl>
                                              <a:dgm id="{EA036A50-62FF-490C-8EFD-A72641392939}"/>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4DC29F89-6B66-4256-B593-9953020E7411}"/>
                                            </p:graphicEl>
                                          </p:spTgt>
                                        </p:tgtEl>
                                        <p:attrNameLst>
                                          <p:attrName>style.visibility</p:attrName>
                                        </p:attrNameLst>
                                      </p:cBhvr>
                                      <p:to>
                                        <p:strVal val="visible"/>
                                      </p:to>
                                    </p:set>
                                    <p:animEffect transition="in" filter="fade">
                                      <p:cBhvr>
                                        <p:cTn id="15" dur="2000"/>
                                        <p:tgtEl>
                                          <p:spTgt spid="4">
                                            <p:graphicEl>
                                              <a:dgm id="{4DC29F89-6B66-4256-B593-9953020E741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74365AA2-10BB-4B9B-B8B2-86D5B871EA1B}"/>
                                            </p:graphicEl>
                                          </p:spTgt>
                                        </p:tgtEl>
                                        <p:attrNameLst>
                                          <p:attrName>style.visibility</p:attrName>
                                        </p:attrNameLst>
                                      </p:cBhvr>
                                      <p:to>
                                        <p:strVal val="visible"/>
                                      </p:to>
                                    </p:set>
                                    <p:animEffect transition="in" filter="fade">
                                      <p:cBhvr>
                                        <p:cTn id="20" dur="2000"/>
                                        <p:tgtEl>
                                          <p:spTgt spid="4">
                                            <p:graphicEl>
                                              <a:dgm id="{74365AA2-10BB-4B9B-B8B2-86D5B871EA1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B1F2EA5D-A649-4270-9B33-0D2AC76CB821}"/>
                                            </p:graphicEl>
                                          </p:spTgt>
                                        </p:tgtEl>
                                        <p:attrNameLst>
                                          <p:attrName>style.visibility</p:attrName>
                                        </p:attrNameLst>
                                      </p:cBhvr>
                                      <p:to>
                                        <p:strVal val="visible"/>
                                      </p:to>
                                    </p:set>
                                    <p:animEffect transition="in" filter="fade">
                                      <p:cBhvr>
                                        <p:cTn id="23" dur="2000"/>
                                        <p:tgtEl>
                                          <p:spTgt spid="4">
                                            <p:graphicEl>
                                              <a:dgm id="{B1F2EA5D-A649-4270-9B33-0D2AC76CB82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D96F058B-9B5E-42EC-BCC2-521596083512}"/>
                                            </p:graphicEl>
                                          </p:spTgt>
                                        </p:tgtEl>
                                        <p:attrNameLst>
                                          <p:attrName>style.visibility</p:attrName>
                                        </p:attrNameLst>
                                      </p:cBhvr>
                                      <p:to>
                                        <p:strVal val="visible"/>
                                      </p:to>
                                    </p:set>
                                    <p:animEffect transition="in" filter="fade">
                                      <p:cBhvr>
                                        <p:cTn id="28" dur="2000"/>
                                        <p:tgtEl>
                                          <p:spTgt spid="4">
                                            <p:graphicEl>
                                              <a:dgm id="{D96F058B-9B5E-42EC-BCC2-52159608351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3AB964FE-1541-46A8-A4B5-C1C74D2816AC}"/>
                                            </p:graphicEl>
                                          </p:spTgt>
                                        </p:tgtEl>
                                        <p:attrNameLst>
                                          <p:attrName>style.visibility</p:attrName>
                                        </p:attrNameLst>
                                      </p:cBhvr>
                                      <p:to>
                                        <p:strVal val="visible"/>
                                      </p:to>
                                    </p:set>
                                    <p:animEffect transition="in" filter="fade">
                                      <p:cBhvr>
                                        <p:cTn id="31" dur="2000"/>
                                        <p:tgtEl>
                                          <p:spTgt spid="4">
                                            <p:graphicEl>
                                              <a:dgm id="{3AB964FE-1541-46A8-A4B5-C1C74D2816A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A0863CC3-45DB-452F-86D9-34B86F8A6C87}"/>
                                            </p:graphicEl>
                                          </p:spTgt>
                                        </p:tgtEl>
                                        <p:attrNameLst>
                                          <p:attrName>style.visibility</p:attrName>
                                        </p:attrNameLst>
                                      </p:cBhvr>
                                      <p:to>
                                        <p:strVal val="visible"/>
                                      </p:to>
                                    </p:set>
                                    <p:animEffect transition="in" filter="fade">
                                      <p:cBhvr>
                                        <p:cTn id="36" dur="2000"/>
                                        <p:tgtEl>
                                          <p:spTgt spid="4">
                                            <p:graphicEl>
                                              <a:dgm id="{A0863CC3-45DB-452F-86D9-34B86F8A6C8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39543113-418B-4137-9CBA-E322CC00F5B8}"/>
                                            </p:graphicEl>
                                          </p:spTgt>
                                        </p:tgtEl>
                                        <p:attrNameLst>
                                          <p:attrName>style.visibility</p:attrName>
                                        </p:attrNameLst>
                                      </p:cBhvr>
                                      <p:to>
                                        <p:strVal val="visible"/>
                                      </p:to>
                                    </p:set>
                                    <p:animEffect transition="in" filter="fade">
                                      <p:cBhvr>
                                        <p:cTn id="39" dur="2000"/>
                                        <p:tgtEl>
                                          <p:spTgt spid="4">
                                            <p:graphicEl>
                                              <a:dgm id="{39543113-418B-4137-9CBA-E322CC00F5B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CE3CB207-044C-4289-9B4A-0E477A4E5D03}"/>
                                            </p:graphicEl>
                                          </p:spTgt>
                                        </p:tgtEl>
                                        <p:attrNameLst>
                                          <p:attrName>style.visibility</p:attrName>
                                        </p:attrNameLst>
                                      </p:cBhvr>
                                      <p:to>
                                        <p:strVal val="visible"/>
                                      </p:to>
                                    </p:set>
                                    <p:animEffect transition="in" filter="fade">
                                      <p:cBhvr>
                                        <p:cTn id="44" dur="2000"/>
                                        <p:tgtEl>
                                          <p:spTgt spid="4">
                                            <p:graphicEl>
                                              <a:dgm id="{CE3CB207-044C-4289-9B4A-0E477A4E5D03}"/>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F60A08E9-8562-4819-ABC2-EF9C927CF026}"/>
                                            </p:graphicEl>
                                          </p:spTgt>
                                        </p:tgtEl>
                                        <p:attrNameLst>
                                          <p:attrName>style.visibility</p:attrName>
                                        </p:attrNameLst>
                                      </p:cBhvr>
                                      <p:to>
                                        <p:strVal val="visible"/>
                                      </p:to>
                                    </p:set>
                                    <p:animEffect transition="in" filter="fade">
                                      <p:cBhvr>
                                        <p:cTn id="47" dur="2000"/>
                                        <p:tgtEl>
                                          <p:spTgt spid="4">
                                            <p:graphicEl>
                                              <a:dgm id="{F60A08E9-8562-4819-ABC2-EF9C927CF026}"/>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graphicEl>
                                              <a:dgm id="{2857E83A-8D5C-46F4-A58B-10C04B7E6DAE}"/>
                                            </p:graphicEl>
                                          </p:spTgt>
                                        </p:tgtEl>
                                        <p:attrNameLst>
                                          <p:attrName>style.visibility</p:attrName>
                                        </p:attrNameLst>
                                      </p:cBhvr>
                                      <p:to>
                                        <p:strVal val="visible"/>
                                      </p:to>
                                    </p:set>
                                    <p:animEffect transition="in" filter="fade">
                                      <p:cBhvr>
                                        <p:cTn id="50" dur="2000"/>
                                        <p:tgtEl>
                                          <p:spTgt spid="4">
                                            <p:graphicEl>
                                              <a:dgm id="{2857E83A-8D5C-46F4-A58B-10C04B7E6DA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Sales</a:t>
            </a:r>
            <a:endParaRPr lang="en-US" dirty="0"/>
          </a:p>
        </p:txBody>
      </p:sp>
      <p:graphicFrame>
        <p:nvGraphicFramePr>
          <p:cNvPr id="4" name="Content Placeholder 3"/>
          <p:cNvGraphicFramePr>
            <a:graphicFrameLocks noGrp="1"/>
          </p:cNvGraphicFramePr>
          <p:nvPr>
            <p:ph idx="1"/>
          </p:nvPr>
        </p:nvGraphicFramePr>
        <p:xfrm>
          <a:off x="0" y="16002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8288C5B-7B59-42E3-A471-7B5E22364893}"/>
                                            </p:graphicEl>
                                          </p:spTgt>
                                        </p:tgtEl>
                                        <p:attrNameLst>
                                          <p:attrName>style.visibility</p:attrName>
                                        </p:attrNameLst>
                                      </p:cBhvr>
                                      <p:to>
                                        <p:strVal val="visible"/>
                                      </p:to>
                                    </p:set>
                                    <p:animEffect transition="in" filter="fade">
                                      <p:cBhvr>
                                        <p:cTn id="7" dur="2000"/>
                                        <p:tgtEl>
                                          <p:spTgt spid="4">
                                            <p:graphicEl>
                                              <a:dgm id="{78288C5B-7B59-42E3-A471-7B5E2236489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E2AB0DC-D8DD-41DA-82E2-7D9208682E09}"/>
                                            </p:graphicEl>
                                          </p:spTgt>
                                        </p:tgtEl>
                                        <p:attrNameLst>
                                          <p:attrName>style.visibility</p:attrName>
                                        </p:attrNameLst>
                                      </p:cBhvr>
                                      <p:to>
                                        <p:strVal val="visible"/>
                                      </p:to>
                                    </p:set>
                                    <p:animEffect transition="in" filter="fade">
                                      <p:cBhvr>
                                        <p:cTn id="12" dur="2000"/>
                                        <p:tgtEl>
                                          <p:spTgt spid="4">
                                            <p:graphicEl>
                                              <a:dgm id="{AE2AB0DC-D8DD-41DA-82E2-7D9208682E09}"/>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B6C8B678-0503-46A5-9E43-BB724B3C58DF}"/>
                                            </p:graphicEl>
                                          </p:spTgt>
                                        </p:tgtEl>
                                        <p:attrNameLst>
                                          <p:attrName>style.visibility</p:attrName>
                                        </p:attrNameLst>
                                      </p:cBhvr>
                                      <p:to>
                                        <p:strVal val="visible"/>
                                      </p:to>
                                    </p:set>
                                    <p:animEffect transition="in" filter="fade">
                                      <p:cBhvr>
                                        <p:cTn id="15" dur="2000"/>
                                        <p:tgtEl>
                                          <p:spTgt spid="4">
                                            <p:graphicEl>
                                              <a:dgm id="{B6C8B678-0503-46A5-9E43-BB724B3C58D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D5CA9B30-7086-4FBD-B82A-738E89079510}"/>
                                            </p:graphicEl>
                                          </p:spTgt>
                                        </p:tgtEl>
                                        <p:attrNameLst>
                                          <p:attrName>style.visibility</p:attrName>
                                        </p:attrNameLst>
                                      </p:cBhvr>
                                      <p:to>
                                        <p:strVal val="visible"/>
                                      </p:to>
                                    </p:set>
                                    <p:animEffect transition="in" filter="fade">
                                      <p:cBhvr>
                                        <p:cTn id="20" dur="2000"/>
                                        <p:tgtEl>
                                          <p:spTgt spid="4">
                                            <p:graphicEl>
                                              <a:dgm id="{D5CA9B30-7086-4FBD-B82A-738E89079510}"/>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A97EFE0C-6DCC-4B78-874B-C46B5CEABAB2}"/>
                                            </p:graphicEl>
                                          </p:spTgt>
                                        </p:tgtEl>
                                        <p:attrNameLst>
                                          <p:attrName>style.visibility</p:attrName>
                                        </p:attrNameLst>
                                      </p:cBhvr>
                                      <p:to>
                                        <p:strVal val="visible"/>
                                      </p:to>
                                    </p:set>
                                    <p:animEffect transition="in" filter="fade">
                                      <p:cBhvr>
                                        <p:cTn id="23" dur="2000"/>
                                        <p:tgtEl>
                                          <p:spTgt spid="4">
                                            <p:graphicEl>
                                              <a:dgm id="{A97EFE0C-6DCC-4B78-874B-C46B5CEABAB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933F70F9-1AE1-4F32-AB0F-0C1909944E23}"/>
                                            </p:graphicEl>
                                          </p:spTgt>
                                        </p:tgtEl>
                                        <p:attrNameLst>
                                          <p:attrName>style.visibility</p:attrName>
                                        </p:attrNameLst>
                                      </p:cBhvr>
                                      <p:to>
                                        <p:strVal val="visible"/>
                                      </p:to>
                                    </p:set>
                                    <p:animEffect transition="in" filter="fade">
                                      <p:cBhvr>
                                        <p:cTn id="28" dur="2000"/>
                                        <p:tgtEl>
                                          <p:spTgt spid="4">
                                            <p:graphicEl>
                                              <a:dgm id="{933F70F9-1AE1-4F32-AB0F-0C1909944E23}"/>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dgm id="{AE7BE2D4-B976-491D-A85D-212C4050AE92}"/>
                                            </p:graphicEl>
                                          </p:spTgt>
                                        </p:tgtEl>
                                        <p:attrNameLst>
                                          <p:attrName>style.visibility</p:attrName>
                                        </p:attrNameLst>
                                      </p:cBhvr>
                                      <p:to>
                                        <p:strVal val="visible"/>
                                      </p:to>
                                    </p:set>
                                    <p:animEffect transition="in" filter="fade">
                                      <p:cBhvr>
                                        <p:cTn id="33" dur="2000"/>
                                        <p:tgtEl>
                                          <p:spTgt spid="4">
                                            <p:graphicEl>
                                              <a:dgm id="{AE7BE2D4-B976-491D-A85D-212C4050AE92}"/>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47281FC7-2137-47B4-A61C-EC525667AC1A}"/>
                                            </p:graphicEl>
                                          </p:spTgt>
                                        </p:tgtEl>
                                        <p:attrNameLst>
                                          <p:attrName>style.visibility</p:attrName>
                                        </p:attrNameLst>
                                      </p:cBhvr>
                                      <p:to>
                                        <p:strVal val="visible"/>
                                      </p:to>
                                    </p:set>
                                    <p:animEffect transition="in" filter="fade">
                                      <p:cBhvr>
                                        <p:cTn id="36" dur="2000"/>
                                        <p:tgtEl>
                                          <p:spTgt spid="4">
                                            <p:graphicEl>
                                              <a:dgm id="{47281FC7-2137-47B4-A61C-EC525667AC1A}"/>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graphicEl>
                                              <a:dgm id="{4336D515-A52B-439D-99B4-4F73E1BEF136}"/>
                                            </p:graphicEl>
                                          </p:spTgt>
                                        </p:tgtEl>
                                        <p:attrNameLst>
                                          <p:attrName>style.visibility</p:attrName>
                                        </p:attrNameLst>
                                      </p:cBhvr>
                                      <p:to>
                                        <p:strVal val="visible"/>
                                      </p:to>
                                    </p:set>
                                    <p:animEffect transition="in" filter="fade">
                                      <p:cBhvr>
                                        <p:cTn id="41" dur="2000"/>
                                        <p:tgtEl>
                                          <p:spTgt spid="4">
                                            <p:graphicEl>
                                              <a:dgm id="{4336D515-A52B-439D-99B4-4F73E1BEF136}"/>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graphicEl>
                                              <a:dgm id="{9C9FB773-2633-4C51-8D0F-58900FE1BD31}"/>
                                            </p:graphicEl>
                                          </p:spTgt>
                                        </p:tgtEl>
                                        <p:attrNameLst>
                                          <p:attrName>style.visibility</p:attrName>
                                        </p:attrNameLst>
                                      </p:cBhvr>
                                      <p:to>
                                        <p:strVal val="visible"/>
                                      </p:to>
                                    </p:set>
                                    <p:animEffect transition="in" filter="fade">
                                      <p:cBhvr>
                                        <p:cTn id="44" dur="2000"/>
                                        <p:tgtEl>
                                          <p:spTgt spid="4">
                                            <p:graphicEl>
                                              <a:dgm id="{9C9FB773-2633-4C51-8D0F-58900FE1BD31}"/>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
                                            <p:graphicEl>
                                              <a:dgm id="{A9C1A501-9945-4026-B96C-D4515964BBD7}"/>
                                            </p:graphicEl>
                                          </p:spTgt>
                                        </p:tgtEl>
                                        <p:attrNameLst>
                                          <p:attrName>style.visibility</p:attrName>
                                        </p:attrNameLst>
                                      </p:cBhvr>
                                      <p:to>
                                        <p:strVal val="visible"/>
                                      </p:to>
                                    </p:set>
                                    <p:animEffect transition="in" filter="fade">
                                      <p:cBhvr>
                                        <p:cTn id="49" dur="2000"/>
                                        <p:tgtEl>
                                          <p:spTgt spid="4">
                                            <p:graphicEl>
                                              <a:dgm id="{A9C1A501-9945-4026-B96C-D4515964BBD7}"/>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graphicEl>
                                              <a:dgm id="{D92B42AE-E00D-405D-B2FD-4CC44148E51F}"/>
                                            </p:graphicEl>
                                          </p:spTgt>
                                        </p:tgtEl>
                                        <p:attrNameLst>
                                          <p:attrName>style.visibility</p:attrName>
                                        </p:attrNameLst>
                                      </p:cBhvr>
                                      <p:to>
                                        <p:strVal val="visible"/>
                                      </p:to>
                                    </p:set>
                                    <p:animEffect transition="in" filter="fade">
                                      <p:cBhvr>
                                        <p:cTn id="52" dur="2000"/>
                                        <p:tgtEl>
                                          <p:spTgt spid="4">
                                            <p:graphicEl>
                                              <a:dgm id="{D92B42AE-E00D-405D-B2FD-4CC44148E51F}"/>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6455FEB2-CB90-409F-B90F-928B6205A41F}"/>
                                            </p:graphicEl>
                                          </p:spTgt>
                                        </p:tgtEl>
                                        <p:attrNameLst>
                                          <p:attrName>style.visibility</p:attrName>
                                        </p:attrNameLst>
                                      </p:cBhvr>
                                      <p:to>
                                        <p:strVal val="visible"/>
                                      </p:to>
                                    </p:set>
                                    <p:animEffect transition="in" filter="fade">
                                      <p:cBhvr>
                                        <p:cTn id="57" dur="2000"/>
                                        <p:tgtEl>
                                          <p:spTgt spid="4">
                                            <p:graphicEl>
                                              <a:dgm id="{6455FEB2-CB90-409F-B90F-928B6205A41F}"/>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graphicEl>
                                              <a:dgm id="{A9E55974-1E76-4921-889F-3DD8FDA9367D}"/>
                                            </p:graphicEl>
                                          </p:spTgt>
                                        </p:tgtEl>
                                        <p:attrNameLst>
                                          <p:attrName>style.visibility</p:attrName>
                                        </p:attrNameLst>
                                      </p:cBhvr>
                                      <p:to>
                                        <p:strVal val="visible"/>
                                      </p:to>
                                    </p:set>
                                    <p:animEffect transition="in" filter="fade">
                                      <p:cBhvr>
                                        <p:cTn id="62" dur="2000"/>
                                        <p:tgtEl>
                                          <p:spTgt spid="4">
                                            <p:graphicEl>
                                              <a:dgm id="{A9E55974-1E76-4921-889F-3DD8FDA9367D}"/>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
                                            <p:graphicEl>
                                              <a:dgm id="{5042BEB0-D17C-4D4D-987D-081F23E7439A}"/>
                                            </p:graphicEl>
                                          </p:spTgt>
                                        </p:tgtEl>
                                        <p:attrNameLst>
                                          <p:attrName>style.visibility</p:attrName>
                                        </p:attrNameLst>
                                      </p:cBhvr>
                                      <p:to>
                                        <p:strVal val="visible"/>
                                      </p:to>
                                    </p:set>
                                    <p:animEffect transition="in" filter="fade">
                                      <p:cBhvr>
                                        <p:cTn id="65" dur="2000"/>
                                        <p:tgtEl>
                                          <p:spTgt spid="4">
                                            <p:graphicEl>
                                              <a:dgm id="{5042BEB0-D17C-4D4D-987D-081F23E7439A}"/>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
                                            <p:graphicEl>
                                              <a:dgm id="{0123675D-76BF-4C2E-B7E7-B34684551775}"/>
                                            </p:graphicEl>
                                          </p:spTgt>
                                        </p:tgtEl>
                                        <p:attrNameLst>
                                          <p:attrName>style.visibility</p:attrName>
                                        </p:attrNameLst>
                                      </p:cBhvr>
                                      <p:to>
                                        <p:strVal val="visible"/>
                                      </p:to>
                                    </p:set>
                                    <p:animEffect transition="in" filter="fade">
                                      <p:cBhvr>
                                        <p:cTn id="70" dur="2000"/>
                                        <p:tgtEl>
                                          <p:spTgt spid="4">
                                            <p:graphicEl>
                                              <a:dgm id="{0123675D-76BF-4C2E-B7E7-B34684551775}"/>
                                            </p:graphic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
                                            <p:graphicEl>
                                              <a:dgm id="{BA5286DA-A3BB-4829-BE83-FD0FAE682BF4}"/>
                                            </p:graphicEl>
                                          </p:spTgt>
                                        </p:tgtEl>
                                        <p:attrNameLst>
                                          <p:attrName>style.visibility</p:attrName>
                                        </p:attrNameLst>
                                      </p:cBhvr>
                                      <p:to>
                                        <p:strVal val="visible"/>
                                      </p:to>
                                    </p:set>
                                    <p:animEffect transition="in" filter="fade">
                                      <p:cBhvr>
                                        <p:cTn id="73" dur="2000"/>
                                        <p:tgtEl>
                                          <p:spTgt spid="4">
                                            <p:graphicEl>
                                              <a:dgm id="{BA5286DA-A3BB-4829-BE83-FD0FAE682BF4}"/>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
                                            <p:graphicEl>
                                              <a:dgm id="{CDFACC86-B658-44A1-AFCA-9FC0FB6CBB44}"/>
                                            </p:graphicEl>
                                          </p:spTgt>
                                        </p:tgtEl>
                                        <p:attrNameLst>
                                          <p:attrName>style.visibility</p:attrName>
                                        </p:attrNameLst>
                                      </p:cBhvr>
                                      <p:to>
                                        <p:strVal val="visible"/>
                                      </p:to>
                                    </p:set>
                                    <p:animEffect transition="in" filter="fade">
                                      <p:cBhvr>
                                        <p:cTn id="78" dur="2000"/>
                                        <p:tgtEl>
                                          <p:spTgt spid="4">
                                            <p:graphicEl>
                                              <a:dgm id="{CDFACC86-B658-44A1-AFCA-9FC0FB6CBB44}"/>
                                            </p:graphic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
                                            <p:graphicEl>
                                              <a:dgm id="{A4155AE7-1363-458F-9397-6C8997EC02F5}"/>
                                            </p:graphicEl>
                                          </p:spTgt>
                                        </p:tgtEl>
                                        <p:attrNameLst>
                                          <p:attrName>style.visibility</p:attrName>
                                        </p:attrNameLst>
                                      </p:cBhvr>
                                      <p:to>
                                        <p:strVal val="visible"/>
                                      </p:to>
                                    </p:set>
                                    <p:animEffect transition="in" filter="fade">
                                      <p:cBhvr>
                                        <p:cTn id="81" dur="2000"/>
                                        <p:tgtEl>
                                          <p:spTgt spid="4">
                                            <p:graphicEl>
                                              <a:dgm id="{A4155AE7-1363-458F-9397-6C8997EC02F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Liquidity Crisis</a:t>
            </a:r>
            <a:endParaRPr lang="en-US" dirty="0"/>
          </a:p>
        </p:txBody>
      </p:sp>
      <p:graphicFrame>
        <p:nvGraphicFramePr>
          <p:cNvPr id="4" name="Content Placeholder 3"/>
          <p:cNvGraphicFramePr>
            <a:graphicFrameLocks noGrp="1"/>
          </p:cNvGraphicFramePr>
          <p:nvPr>
            <p:ph idx="1"/>
          </p:nvPr>
        </p:nvGraphicFramePr>
        <p:xfrm>
          <a:off x="0" y="990600"/>
          <a:ext cx="91440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1" name="Curved Connector 10"/>
          <p:cNvCxnSpPr/>
          <p:nvPr/>
        </p:nvCxnSpPr>
        <p:spPr>
          <a:xfrm flipV="1">
            <a:off x="2514600" y="2209800"/>
            <a:ext cx="3733800" cy="2209800"/>
          </a:xfrm>
          <a:prstGeom prst="curvedConnector3">
            <a:avLst>
              <a:gd name="adj1" fmla="val 99934"/>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6" name="Curved Up Arrow 15"/>
          <p:cNvSpPr/>
          <p:nvPr/>
        </p:nvSpPr>
        <p:spPr>
          <a:xfrm flipH="1">
            <a:off x="3124200" y="1981200"/>
            <a:ext cx="2590800" cy="914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Short Cut</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AA1BB8A-ADBE-47EC-9521-2563F86C3D5C}"/>
                                            </p:graphicEl>
                                          </p:spTgt>
                                        </p:tgtEl>
                                        <p:attrNameLst>
                                          <p:attrName>style.visibility</p:attrName>
                                        </p:attrNameLst>
                                      </p:cBhvr>
                                      <p:to>
                                        <p:strVal val="visible"/>
                                      </p:to>
                                    </p:set>
                                    <p:animEffect transition="in" filter="fade">
                                      <p:cBhvr>
                                        <p:cTn id="7" dur="2000"/>
                                        <p:tgtEl>
                                          <p:spTgt spid="4">
                                            <p:graphicEl>
                                              <a:dgm id="{3AA1BB8A-ADBE-47EC-9521-2563F86C3D5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EA036A50-62FF-490C-8EFD-A72641392939}"/>
                                            </p:graphicEl>
                                          </p:spTgt>
                                        </p:tgtEl>
                                        <p:attrNameLst>
                                          <p:attrName>style.visibility</p:attrName>
                                        </p:attrNameLst>
                                      </p:cBhvr>
                                      <p:to>
                                        <p:strVal val="visible"/>
                                      </p:to>
                                    </p:set>
                                    <p:animEffect transition="in" filter="fade">
                                      <p:cBhvr>
                                        <p:cTn id="12" dur="2000"/>
                                        <p:tgtEl>
                                          <p:spTgt spid="4">
                                            <p:graphicEl>
                                              <a:dgm id="{EA036A50-62FF-490C-8EFD-A72641392939}"/>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4DC29F89-6B66-4256-B593-9953020E7411}"/>
                                            </p:graphicEl>
                                          </p:spTgt>
                                        </p:tgtEl>
                                        <p:attrNameLst>
                                          <p:attrName>style.visibility</p:attrName>
                                        </p:attrNameLst>
                                      </p:cBhvr>
                                      <p:to>
                                        <p:strVal val="visible"/>
                                      </p:to>
                                    </p:set>
                                    <p:animEffect transition="in" filter="fade">
                                      <p:cBhvr>
                                        <p:cTn id="15" dur="2000"/>
                                        <p:tgtEl>
                                          <p:spTgt spid="4">
                                            <p:graphicEl>
                                              <a:dgm id="{4DC29F89-6B66-4256-B593-9953020E741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74365AA2-10BB-4B9B-B8B2-86D5B871EA1B}"/>
                                            </p:graphicEl>
                                          </p:spTgt>
                                        </p:tgtEl>
                                        <p:attrNameLst>
                                          <p:attrName>style.visibility</p:attrName>
                                        </p:attrNameLst>
                                      </p:cBhvr>
                                      <p:to>
                                        <p:strVal val="visible"/>
                                      </p:to>
                                    </p:set>
                                    <p:animEffect transition="in" filter="fade">
                                      <p:cBhvr>
                                        <p:cTn id="20" dur="2000"/>
                                        <p:tgtEl>
                                          <p:spTgt spid="4">
                                            <p:graphicEl>
                                              <a:dgm id="{74365AA2-10BB-4B9B-B8B2-86D5B871EA1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B1F2EA5D-A649-4270-9B33-0D2AC76CB821}"/>
                                            </p:graphicEl>
                                          </p:spTgt>
                                        </p:tgtEl>
                                        <p:attrNameLst>
                                          <p:attrName>style.visibility</p:attrName>
                                        </p:attrNameLst>
                                      </p:cBhvr>
                                      <p:to>
                                        <p:strVal val="visible"/>
                                      </p:to>
                                    </p:set>
                                    <p:animEffect transition="in" filter="fade">
                                      <p:cBhvr>
                                        <p:cTn id="23" dur="2000"/>
                                        <p:tgtEl>
                                          <p:spTgt spid="4">
                                            <p:graphicEl>
                                              <a:dgm id="{B1F2EA5D-A649-4270-9B33-0D2AC76CB82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D96F058B-9B5E-42EC-BCC2-521596083512}"/>
                                            </p:graphicEl>
                                          </p:spTgt>
                                        </p:tgtEl>
                                        <p:attrNameLst>
                                          <p:attrName>style.visibility</p:attrName>
                                        </p:attrNameLst>
                                      </p:cBhvr>
                                      <p:to>
                                        <p:strVal val="visible"/>
                                      </p:to>
                                    </p:set>
                                    <p:animEffect transition="in" filter="fade">
                                      <p:cBhvr>
                                        <p:cTn id="28" dur="2000"/>
                                        <p:tgtEl>
                                          <p:spTgt spid="4">
                                            <p:graphicEl>
                                              <a:dgm id="{D96F058B-9B5E-42EC-BCC2-52159608351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3AB964FE-1541-46A8-A4B5-C1C74D2816AC}"/>
                                            </p:graphicEl>
                                          </p:spTgt>
                                        </p:tgtEl>
                                        <p:attrNameLst>
                                          <p:attrName>style.visibility</p:attrName>
                                        </p:attrNameLst>
                                      </p:cBhvr>
                                      <p:to>
                                        <p:strVal val="visible"/>
                                      </p:to>
                                    </p:set>
                                    <p:animEffect transition="in" filter="fade">
                                      <p:cBhvr>
                                        <p:cTn id="31" dur="2000"/>
                                        <p:tgtEl>
                                          <p:spTgt spid="4">
                                            <p:graphicEl>
                                              <a:dgm id="{3AB964FE-1541-46A8-A4B5-C1C74D2816A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A0863CC3-45DB-452F-86D9-34B86F8A6C87}"/>
                                            </p:graphicEl>
                                          </p:spTgt>
                                        </p:tgtEl>
                                        <p:attrNameLst>
                                          <p:attrName>style.visibility</p:attrName>
                                        </p:attrNameLst>
                                      </p:cBhvr>
                                      <p:to>
                                        <p:strVal val="visible"/>
                                      </p:to>
                                    </p:set>
                                    <p:animEffect transition="in" filter="fade">
                                      <p:cBhvr>
                                        <p:cTn id="36" dur="2000"/>
                                        <p:tgtEl>
                                          <p:spTgt spid="4">
                                            <p:graphicEl>
                                              <a:dgm id="{A0863CC3-45DB-452F-86D9-34B86F8A6C8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39543113-418B-4137-9CBA-E322CC00F5B8}"/>
                                            </p:graphicEl>
                                          </p:spTgt>
                                        </p:tgtEl>
                                        <p:attrNameLst>
                                          <p:attrName>style.visibility</p:attrName>
                                        </p:attrNameLst>
                                      </p:cBhvr>
                                      <p:to>
                                        <p:strVal val="visible"/>
                                      </p:to>
                                    </p:set>
                                    <p:animEffect transition="in" filter="fade">
                                      <p:cBhvr>
                                        <p:cTn id="39" dur="2000"/>
                                        <p:tgtEl>
                                          <p:spTgt spid="4">
                                            <p:graphicEl>
                                              <a:dgm id="{39543113-418B-4137-9CBA-E322CC00F5B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CE3CB207-044C-4289-9B4A-0E477A4E5D03}"/>
                                            </p:graphicEl>
                                          </p:spTgt>
                                        </p:tgtEl>
                                        <p:attrNameLst>
                                          <p:attrName>style.visibility</p:attrName>
                                        </p:attrNameLst>
                                      </p:cBhvr>
                                      <p:to>
                                        <p:strVal val="visible"/>
                                      </p:to>
                                    </p:set>
                                    <p:animEffect transition="in" filter="fade">
                                      <p:cBhvr>
                                        <p:cTn id="44" dur="2000"/>
                                        <p:tgtEl>
                                          <p:spTgt spid="4">
                                            <p:graphicEl>
                                              <a:dgm id="{CE3CB207-044C-4289-9B4A-0E477A4E5D03}"/>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F60A08E9-8562-4819-ABC2-EF9C927CF026}"/>
                                            </p:graphicEl>
                                          </p:spTgt>
                                        </p:tgtEl>
                                        <p:attrNameLst>
                                          <p:attrName>style.visibility</p:attrName>
                                        </p:attrNameLst>
                                      </p:cBhvr>
                                      <p:to>
                                        <p:strVal val="visible"/>
                                      </p:to>
                                    </p:set>
                                    <p:animEffect transition="in" filter="fade">
                                      <p:cBhvr>
                                        <p:cTn id="47" dur="2000"/>
                                        <p:tgtEl>
                                          <p:spTgt spid="4">
                                            <p:graphicEl>
                                              <a:dgm id="{F60A08E9-8562-4819-ABC2-EF9C927CF026}"/>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graphicEl>
                                              <a:dgm id="{2857E83A-8D5C-46F4-A58B-10C04B7E6DAE}"/>
                                            </p:graphicEl>
                                          </p:spTgt>
                                        </p:tgtEl>
                                        <p:attrNameLst>
                                          <p:attrName>style.visibility</p:attrName>
                                        </p:attrNameLst>
                                      </p:cBhvr>
                                      <p:to>
                                        <p:strVal val="visible"/>
                                      </p:to>
                                    </p:set>
                                    <p:animEffect transition="in" filter="fade">
                                      <p:cBhvr>
                                        <p:cTn id="50" dur="2000"/>
                                        <p:tgtEl>
                                          <p:spTgt spid="4">
                                            <p:graphicEl>
                                              <a:dgm id="{2857E83A-8D5C-46F4-A58B-10C04B7E6DAE}"/>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2054</Words>
  <Application>Microsoft Office PowerPoint</Application>
  <PresentationFormat>On-screen Show (4:3)</PresentationFormat>
  <Paragraphs>281</Paragraphs>
  <Slides>49</Slides>
  <Notes>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Basel III- Liquidity Risk Management Reforms</vt:lpstr>
      <vt:lpstr>Game Plan</vt:lpstr>
      <vt:lpstr>Anatomy of a liquidity crisis</vt:lpstr>
      <vt:lpstr>Name Crisis</vt:lpstr>
      <vt:lpstr>Financial Inst. Business Model</vt:lpstr>
      <vt:lpstr>FI Business Model</vt:lpstr>
      <vt:lpstr>Liquidity Crisis</vt:lpstr>
      <vt:lpstr>Asset Sales</vt:lpstr>
      <vt:lpstr>Liquidity Crisis</vt:lpstr>
      <vt:lpstr>Cash Generation</vt:lpstr>
      <vt:lpstr>BASEL III – Liquidity risk framework</vt:lpstr>
      <vt:lpstr>Liquidity Risk Management Principles</vt:lpstr>
      <vt:lpstr>Liquidity Risk Management Principles (cont’d)</vt:lpstr>
      <vt:lpstr>Basel III reforms</vt:lpstr>
      <vt:lpstr>Liquidity Coverage Ratio (LCR)</vt:lpstr>
      <vt:lpstr>LCR (cont’d)</vt:lpstr>
      <vt:lpstr>LCR Numerator: High Quality Liquid Assets </vt:lpstr>
      <vt:lpstr>LCR Numerator (cont’d)</vt:lpstr>
      <vt:lpstr>LCR Numerator (cont’d)</vt:lpstr>
      <vt:lpstr>LCR Numerator (cont’d)</vt:lpstr>
      <vt:lpstr>LCR Numerator (cont’d)</vt:lpstr>
      <vt:lpstr>LCR Numerator (cont’d)</vt:lpstr>
      <vt:lpstr>LCR Numerator (cont’d)</vt:lpstr>
      <vt:lpstr>LCR Denominator: Total net cash outflows</vt:lpstr>
      <vt:lpstr>LCR Denominator (cont’d)</vt:lpstr>
      <vt:lpstr>LCR Denominator- Cash Outflows</vt:lpstr>
      <vt:lpstr>LCR Denominator – Cash Outflows(cont’d)</vt:lpstr>
      <vt:lpstr>LCR Denominator- Cash Outflows (cont’d)</vt:lpstr>
      <vt:lpstr>LCR Denominator- Cash Outflows (cont’d)</vt:lpstr>
      <vt:lpstr>LCR Denominator- Cash Outflows (cont’d)</vt:lpstr>
      <vt:lpstr>LCR Denominator- Cash Outflows (cont’d)</vt:lpstr>
      <vt:lpstr>LCR Denominator- Cash Inflows</vt:lpstr>
      <vt:lpstr>Net Stable Funding Ratio (NSFR)</vt:lpstr>
      <vt:lpstr>NSFR Numerator: Available Amount of Stable Funding (ASF)</vt:lpstr>
      <vt:lpstr>NSFR Numerator (cont’d)</vt:lpstr>
      <vt:lpstr>NSFR Denominator: Required Amount of Stable Funding (RSF)</vt:lpstr>
      <vt:lpstr>NSFR Denominator (cont’d)</vt:lpstr>
      <vt:lpstr>NSFR Denominator (cont’d)</vt:lpstr>
      <vt:lpstr>NSFR Denominator (cont’d)</vt:lpstr>
      <vt:lpstr>Liquidity Standards- Observation Period</vt:lpstr>
      <vt:lpstr>Monitoring Tools</vt:lpstr>
      <vt:lpstr>Monitoring Tools (cont’d)</vt:lpstr>
      <vt:lpstr>Monitoring Tools (cont’d)</vt:lpstr>
      <vt:lpstr>Monitoring Tools (cont’d)</vt:lpstr>
      <vt:lpstr>Monitoring Tools (cont’d)</vt:lpstr>
      <vt:lpstr>Monitoring Tools (cont’d)</vt:lpstr>
      <vt:lpstr>Application and Scope</vt:lpstr>
      <vt:lpstr>Conclusion</vt:lpstr>
      <vt:lpstr>Jawwad Farid  jawwad@alchemya.com  www.alchemya.com  http://financetrainingcourse.com       </vt:lpstr>
    </vt:vector>
  </TitlesOfParts>
  <Company>ATL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Basel III- Liquidity Risk Management Reforms</dc:title>
  <dc:creator>Supervisor</dc:creator>
  <cp:lastModifiedBy>Jawwad Farid</cp:lastModifiedBy>
  <cp:revision>30</cp:revision>
  <dcterms:created xsi:type="dcterms:W3CDTF">2011-04-05T04:06:01Z</dcterms:created>
  <dcterms:modified xsi:type="dcterms:W3CDTF">2011-04-09T02:50:53Z</dcterms:modified>
</cp:coreProperties>
</file>